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7"/>
  </p:notesMasterIdLst>
  <p:handoutMasterIdLst>
    <p:handoutMasterId r:id="rId18"/>
  </p:handoutMasterIdLst>
  <p:sldIdLst>
    <p:sldId id="298" r:id="rId6"/>
    <p:sldId id="309" r:id="rId7"/>
    <p:sldId id="300" r:id="rId8"/>
    <p:sldId id="303" r:id="rId9"/>
    <p:sldId id="304" r:id="rId10"/>
    <p:sldId id="267" r:id="rId11"/>
    <p:sldId id="291" r:id="rId12"/>
    <p:sldId id="276" r:id="rId13"/>
    <p:sldId id="279" r:id="rId14"/>
    <p:sldId id="281" r:id="rId15"/>
    <p:sldId id="311" r:id="rId16"/>
  </p:sldIdLst>
  <p:sldSz cx="12192000" cy="6858000"/>
  <p:notesSz cx="9305925" cy="7019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DAB016-C0FB-2E9C-4870-4B896CBA03E4}" name="Christina Siatra" initials="CS" userId="S::csiatra@algosystems.gr::d837d18f-c956-41a3-8236-ffd9cc8f57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F862AB-268E-11C0-CFD5-678D28E07470}" v="26" dt="2024-03-20T11:21:43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055E58-5189-0458-F91E-2A63266397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2568" cy="35221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A47CFB-9540-4C6E-9B6E-D63F3D282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204" y="1"/>
            <a:ext cx="4032568" cy="35221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ABBA557-4280-4734-B442-E6DAE453E679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A9A35-1F1F-48C3-6A9D-D6858FF914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67711"/>
            <a:ext cx="4032568" cy="35221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F39D0-B329-8CCB-3239-2B7DB5ACE3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1204" y="6667711"/>
            <a:ext cx="4032568" cy="35221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8FF842E-B7F9-42CE-8050-75EE53B819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211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2568" cy="35221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204" y="1"/>
            <a:ext cx="4032568" cy="35221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01ED1ECC-1686-4D32-81F2-5D61A63C7600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0050" cy="2368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93" y="3378338"/>
            <a:ext cx="7444740" cy="276409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67711"/>
            <a:ext cx="4032568" cy="35221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204" y="6667711"/>
            <a:ext cx="4032568" cy="35221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791CAD07-27B3-44B5-806B-9344DC8709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272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CAD07-27B3-44B5-806B-9344DC87097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981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CAD07-27B3-44B5-806B-9344DC870971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157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CAD07-27B3-44B5-806B-9344DC870971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37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CAD07-27B3-44B5-806B-9344DC870971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728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CAD07-27B3-44B5-806B-9344DC870971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62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CAD07-27B3-44B5-806B-9344DC870971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559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CAD07-27B3-44B5-806B-9344DC870971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083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CAD07-27B3-44B5-806B-9344DC870971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08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CAD07-27B3-44B5-806B-9344DC870971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928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CAD07-27B3-44B5-806B-9344DC870971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3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CAD07-27B3-44B5-806B-9344DC870971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32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74D2-8EF1-AFBC-78A3-2FB6B1BB8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70353-04A7-6E60-7A11-E98F2DF40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A57CE-853D-BF0B-6E04-A588B735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A58A3-595A-6BC6-FDA3-70F89CD89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5FE5-5421-BC81-85D2-C828796C7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67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842C-4EC5-ED21-3B74-53828345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80114-B23C-1734-DF9E-1069D15CC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AC0C1-D0E6-E536-AA2C-24BC5BC1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9DC02-9C76-2674-FFD4-A6915DA1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918FC-A8D6-3325-0079-54EC718B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9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B096D1-80B8-EFDB-06F0-A6CF3791D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7F640-B897-0024-594E-FB8574AD6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1ACB6-07B5-1F68-28C6-0EF73A61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F42F7-0DDE-AF11-2F4A-D47D9536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F732F-FA8A-3AA9-ECC3-E4B53FDB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251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1122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01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3554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521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9477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4495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8668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32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C9F3-AF6E-59E7-C897-2290C213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EACA-8DCF-9718-98EB-088DBBDF8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29EA4-A5CB-5922-AE4D-F37CEE4A5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C71DE-DAFB-FFB7-E86D-DAFBC8E6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B0714-2273-62FB-A1D8-34D246B4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265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316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0886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210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0432-37CD-3684-1CE4-839CAFE4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2D20A-31E5-8E87-C772-1A81F6D79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FAB83-97D5-F734-1619-F935250E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70063-54B6-DD62-173C-D795FD99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65F44-FCD5-18A0-78E5-D7FB40B5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84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3C2D-ECDD-D9BD-B47C-BB34B03D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5C398-6965-DB3A-B677-4A226609E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97D3D-0798-76F4-FD35-62F2DE5C2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36211-1C2E-5ADE-BB96-AB53458DE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3882F-26F4-92EF-507A-1BDA0500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5BC85-1CB8-BB28-D8CD-825A00E5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805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E811-AA6F-90F5-68B8-77783B54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23041-B96C-1A73-2F0A-351E68B6E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7CED5-CAC5-647C-23B4-ADB77BBD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36913-DB9C-3EAA-B60D-76F39898A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9C0A9-46D3-4A02-D5A1-875F68B88C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C0C98-CB5E-3A24-F53C-5DDFE2B1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44BDDB-A2AD-9EF7-4300-FCDF9497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FD775-ED67-3567-1442-7FF6372E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698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9A18-0863-FE35-B32C-2D026105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245F1-6ADE-0A65-A91A-3EFECEF8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20762-46E6-A6D7-4C26-21F5DAE3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492D9-124A-6E7C-1917-BF5A495C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436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3B9316-5F4B-DE46-5BBE-B22B6FFA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AFB30-1FB5-C1BA-EADB-FAE10AAA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355A-BD72-821D-008E-9D5EEA4F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140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39FF-9EA7-DC9C-52C2-90EF008F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F228A-C604-10AB-FB71-9E18FBC23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B3A56-9177-B3C5-DFF2-390BB878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AF369-47BB-4B09-D51C-7202351C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3A961-ECE3-A117-972D-B9F6FBAB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F6830-DF62-E1F6-EF32-3E97C992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84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7F2D-C586-27BB-EB5C-7DC32EDE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83EC9-0AA9-C6C0-CB6C-6B241D524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17D9-997F-B4C9-02FD-9BCA5039D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76860-5A77-EAF5-4F56-CCB847115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A0D41-6FBF-185F-AEBA-109F59E1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EF629-98D0-649A-5DDF-4460BF41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81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196DD6-5CF3-3116-6FB2-0CB239FD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03EFB-EE6F-A52E-0F03-59BBA2355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BAB40-C766-CADC-1B1E-437DF91DF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29618-9D30-FE72-B641-108843C6D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BE262-95D8-AC14-08B3-370BE8E2A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019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6B20B-A10A-4852-ADF0-396B3C3BB574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2014D-CCAC-4CCE-B55F-CBA6F9C21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5620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5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1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jpe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.png"/><Relationship Id="rId15" Type="http://schemas.openxmlformats.org/officeDocument/2006/relationships/image" Target="../media/image32.png"/><Relationship Id="rId23" Type="http://schemas.openxmlformats.org/officeDocument/2006/relationships/image" Target="../media/image40.jpe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jpe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jpeg"/><Relationship Id="rId27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7.jpeg"/><Relationship Id="rId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ext&#10;&#10;Description automatically generated with low confidence">
            <a:extLst>
              <a:ext uri="{FF2B5EF4-FFF2-40B4-BE49-F238E27FC236}">
                <a16:creationId xmlns:a16="http://schemas.microsoft.com/office/drawing/2014/main" id="{DE6955A8-B200-564C-4039-8C79C924B9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1" r="59855"/>
          <a:stretch/>
        </p:blipFill>
        <p:spPr>
          <a:xfrm>
            <a:off x="2504759" y="2752726"/>
            <a:ext cx="2234084" cy="20580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714A5C-5366-0764-891A-49A47D848596}"/>
              </a:ext>
            </a:extLst>
          </p:cNvPr>
          <p:cNvSpPr/>
          <p:nvPr/>
        </p:nvSpPr>
        <p:spPr>
          <a:xfrm>
            <a:off x="4521943" y="3061383"/>
            <a:ext cx="3317132" cy="6155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4DE663-B6C6-832B-F89B-0D8CA3C9BBA7}"/>
              </a:ext>
            </a:extLst>
          </p:cNvPr>
          <p:cNvSpPr/>
          <p:nvPr/>
        </p:nvSpPr>
        <p:spPr>
          <a:xfrm>
            <a:off x="4767419" y="2752725"/>
            <a:ext cx="3709831" cy="245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73CE57-5A20-56B1-8092-8C844E10C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7" y="6534115"/>
            <a:ext cx="1242437" cy="2758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206912-BD44-D103-21FC-80695CA51339}"/>
              </a:ext>
            </a:extLst>
          </p:cNvPr>
          <p:cNvSpPr txBox="1"/>
          <p:nvPr/>
        </p:nvSpPr>
        <p:spPr>
          <a:xfrm>
            <a:off x="3380459" y="2982852"/>
            <a:ext cx="54310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Algosystems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Explained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Light" panose="02040304050005020304" pitchFamily="18" charset="0"/>
              <a:ea typeface="Artifakt Element Hair" panose="020B0203050000020004" pitchFamily="34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923D1-8332-D132-0833-703D0A2E6C3C}"/>
              </a:ext>
            </a:extLst>
          </p:cNvPr>
          <p:cNvSpPr txBox="1"/>
          <p:nvPr/>
        </p:nvSpPr>
        <p:spPr>
          <a:xfrm>
            <a:off x="10707875" y="6611779"/>
            <a:ext cx="1484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www.algosystems.gr </a:t>
            </a: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31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8D3C-8543-3430-6CE7-B29E390B7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637" y="2708054"/>
            <a:ext cx="7010725" cy="11499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Ready for the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ALGO</a:t>
            </a:r>
            <a:r>
              <a:rPr lang="en-US" sz="4000" b="1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TEAM</a:t>
            </a:r>
            <a:r>
              <a:rPr lang="en-US" sz="3600" b="1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EXPERIENCE?</a:t>
            </a:r>
          </a:p>
          <a:p>
            <a:pPr marL="0" indent="0" algn="ctr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4A2A15-84EC-17CC-70B0-0CA313E6E2C3}"/>
              </a:ext>
            </a:extLst>
          </p:cNvPr>
          <p:cNvSpPr txBox="1">
            <a:spLocks/>
          </p:cNvSpPr>
          <p:nvPr/>
        </p:nvSpPr>
        <p:spPr>
          <a:xfrm>
            <a:off x="2590636" y="4552865"/>
            <a:ext cx="7010725" cy="375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Stay tuned for our news on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334B9BF2-8BC1-93E6-04BF-90297323D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31" y="216073"/>
            <a:ext cx="4996070" cy="1797114"/>
          </a:xfrm>
          <a:prstGeom prst="rect">
            <a:avLst/>
          </a:prstGeom>
        </p:spPr>
      </p:pic>
      <p:pic>
        <p:nvPicPr>
          <p:cNvPr id="1026" name="Picture 2" descr="Linkedin Logo, symbol, meaning, history, Vector, PNG">
            <a:extLst>
              <a:ext uri="{FF2B5EF4-FFF2-40B4-BE49-F238E27FC236}">
                <a16:creationId xmlns:a16="http://schemas.microsoft.com/office/drawing/2014/main" id="{25002558-A557-5AE1-2F08-8A940BA5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24" y="4928283"/>
            <a:ext cx="800090" cy="45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Tube logo and symbol, meaning, history, PNG">
            <a:extLst>
              <a:ext uri="{FF2B5EF4-FFF2-40B4-BE49-F238E27FC236}">
                <a16:creationId xmlns:a16="http://schemas.microsoft.com/office/drawing/2014/main" id="{542B0567-5601-D4E5-399B-A6A1C76A6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91" y="4918555"/>
            <a:ext cx="800090" cy="4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61EB09-FFBE-0D9F-3B87-31A1FE19A7FB}"/>
              </a:ext>
            </a:extLst>
          </p:cNvPr>
          <p:cNvSpPr txBox="1"/>
          <p:nvPr/>
        </p:nvSpPr>
        <p:spPr>
          <a:xfrm>
            <a:off x="4293086" y="6096492"/>
            <a:ext cx="425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7B951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Say hello at hr@algosystems.gr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67B951"/>
              </a:solidFill>
              <a:effectLst/>
              <a:uLnTx/>
              <a:uFillTx/>
              <a:latin typeface="Calibri" panose="020F0502020204030204"/>
              <a:ea typeface="Artifakt Element Hair" panose="020B0203050000020004" pitchFamily="34" charset="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8D3C-8543-3430-6CE7-B29E390B7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637" y="2727104"/>
            <a:ext cx="7010725" cy="11499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Ready for the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ALGO</a:t>
            </a:r>
            <a:r>
              <a:rPr lang="en-US" sz="4000" b="1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TEAM</a:t>
            </a:r>
            <a:r>
              <a:rPr lang="en-US" sz="3600" b="1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EXPERIENCE?</a:t>
            </a:r>
          </a:p>
          <a:p>
            <a:pPr marL="0" indent="0" algn="ctr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334B9BF2-8BC1-93E6-04BF-90297323D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31" y="216073"/>
            <a:ext cx="4996070" cy="1797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61EB09-FFBE-0D9F-3B87-31A1FE19A7FB}"/>
              </a:ext>
            </a:extLst>
          </p:cNvPr>
          <p:cNvSpPr txBox="1"/>
          <p:nvPr/>
        </p:nvSpPr>
        <p:spPr>
          <a:xfrm>
            <a:off x="4267199" y="614791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7B951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Say hello at hr@algosystems.gr!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67B951"/>
              </a:solidFill>
              <a:effectLst/>
              <a:uLnTx/>
              <a:uFillTx/>
              <a:latin typeface="Calibri" panose="020F0502020204030204"/>
              <a:ea typeface="Artifakt Element Hair" panose="020B0203050000020004" pitchFamily="34" charset="0"/>
              <a:cs typeface="+mn-cs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01EF4-A5C1-CB5E-DA4E-5BA5390BF252}"/>
              </a:ext>
            </a:extLst>
          </p:cNvPr>
          <p:cNvSpPr txBox="1"/>
          <p:nvPr/>
        </p:nvSpPr>
        <p:spPr>
          <a:xfrm>
            <a:off x="1239922" y="4295429"/>
            <a:ext cx="15837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Network Eng.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B98055-C6CD-E9D3-A63E-71737D18984F}"/>
              </a:ext>
            </a:extLst>
          </p:cNvPr>
          <p:cNvSpPr txBox="1"/>
          <p:nvPr/>
        </p:nvSpPr>
        <p:spPr>
          <a:xfrm>
            <a:off x="7209670" y="4302179"/>
            <a:ext cx="136850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NOC Eng.</a:t>
            </a:r>
            <a:endParaRPr lang="en-US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8D6DB-7C26-7D24-9992-EE703F7EBEFB}"/>
              </a:ext>
            </a:extLst>
          </p:cNvPr>
          <p:cNvSpPr txBox="1"/>
          <p:nvPr/>
        </p:nvSpPr>
        <p:spPr>
          <a:xfrm>
            <a:off x="3805236" y="4989397"/>
            <a:ext cx="198355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Service Desk Eng.</a:t>
            </a:r>
            <a:endParaRPr lang="el-GR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8BD41F-7715-DC0B-0A88-88CE0338EA99}"/>
              </a:ext>
            </a:extLst>
          </p:cNvPr>
          <p:cNvSpPr txBox="1"/>
          <p:nvPr/>
        </p:nvSpPr>
        <p:spPr>
          <a:xfrm>
            <a:off x="9596551" y="4989397"/>
            <a:ext cx="22198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SOC Analyst</a:t>
            </a:r>
          </a:p>
        </p:txBody>
      </p:sp>
    </p:spTree>
    <p:extLst>
      <p:ext uri="{BB962C8B-B14F-4D97-AF65-F5344CB8AC3E}">
        <p14:creationId xmlns:p14="http://schemas.microsoft.com/office/powerpoint/2010/main" val="27720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unburst chart&#10;&#10;Description automatically generated with medium confidence">
            <a:extLst>
              <a:ext uri="{FF2B5EF4-FFF2-40B4-BE49-F238E27FC236}">
                <a16:creationId xmlns:a16="http://schemas.microsoft.com/office/drawing/2014/main" id="{8F82A7D6-AAB6-7DB5-913D-DE5B11A35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88" y="5003290"/>
            <a:ext cx="1147262" cy="1092281"/>
          </a:xfrm>
          <a:prstGeom prst="rect">
            <a:avLst/>
          </a:prstGeom>
        </p:spPr>
      </p:pic>
      <p:pic>
        <p:nvPicPr>
          <p:cNvPr id="17" name="Picture 16" descr="Sunburst chart&#10;&#10;Description automatically generated with medium confidence">
            <a:extLst>
              <a:ext uri="{FF2B5EF4-FFF2-40B4-BE49-F238E27FC236}">
                <a16:creationId xmlns:a16="http://schemas.microsoft.com/office/drawing/2014/main" id="{ED1DB740-7348-EABF-1C58-7767EE173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17" y="5003290"/>
            <a:ext cx="1147262" cy="1092281"/>
          </a:xfrm>
          <a:prstGeom prst="rect">
            <a:avLst/>
          </a:prstGeom>
        </p:spPr>
      </p:pic>
      <p:pic>
        <p:nvPicPr>
          <p:cNvPr id="7" name="Picture 6" descr="Sunburst chart&#10;&#10;Description automatically generated with medium confidence">
            <a:extLst>
              <a:ext uri="{FF2B5EF4-FFF2-40B4-BE49-F238E27FC236}">
                <a16:creationId xmlns:a16="http://schemas.microsoft.com/office/drawing/2014/main" id="{B878F315-F12A-6D6D-1449-5331613AB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6" y="2330901"/>
            <a:ext cx="1147262" cy="1092281"/>
          </a:xfrm>
          <a:prstGeom prst="rect">
            <a:avLst/>
          </a:prstGeom>
        </p:spPr>
      </p:pic>
      <p:pic>
        <p:nvPicPr>
          <p:cNvPr id="3" name="Picture 2" descr="Sunburst chart&#10;&#10;Description automatically generated with medium confidence">
            <a:extLst>
              <a:ext uri="{FF2B5EF4-FFF2-40B4-BE49-F238E27FC236}">
                <a16:creationId xmlns:a16="http://schemas.microsoft.com/office/drawing/2014/main" id="{622772F3-F038-C37D-FE56-0F8F3FF9B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3" y="5003291"/>
            <a:ext cx="1147262" cy="1092281"/>
          </a:xfrm>
          <a:prstGeom prst="rect">
            <a:avLst/>
          </a:prstGeom>
        </p:spPr>
      </p:pic>
      <p:pic>
        <p:nvPicPr>
          <p:cNvPr id="47" name="Picture 46" descr="Sunburst chart&#10;&#10;Description automatically generated with medium confidence">
            <a:extLst>
              <a:ext uri="{FF2B5EF4-FFF2-40B4-BE49-F238E27FC236}">
                <a16:creationId xmlns:a16="http://schemas.microsoft.com/office/drawing/2014/main" id="{56B5E79A-818A-FA48-F6C5-84C0A4865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8" y="988581"/>
            <a:ext cx="1147262" cy="109228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E22C42-F9BA-E57B-DEBE-A20B2F355509}"/>
              </a:ext>
            </a:extLst>
          </p:cNvPr>
          <p:cNvSpPr txBox="1">
            <a:spLocks/>
          </p:cNvSpPr>
          <p:nvPr/>
        </p:nvSpPr>
        <p:spPr>
          <a:xfrm>
            <a:off x="2617236" y="348053"/>
            <a:ext cx="6957527" cy="636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j-cs"/>
              </a:rPr>
              <a:t>Algosystems at a glance</a:t>
            </a:r>
            <a:endParaRPr kumimoji="0" lang="el-GR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Artifakt Element Hair" panose="020B0203050000020004" pitchFamily="34" charset="0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32C712-08EA-E2DE-851F-699111AC8C63}"/>
              </a:ext>
            </a:extLst>
          </p:cNvPr>
          <p:cNvSpPr/>
          <p:nvPr/>
        </p:nvSpPr>
        <p:spPr>
          <a:xfrm>
            <a:off x="1909689" y="1318334"/>
            <a:ext cx="1559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Networking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032597-D506-5812-2B46-1ECC239A0214}"/>
              </a:ext>
            </a:extLst>
          </p:cNvPr>
          <p:cNvSpPr/>
          <p:nvPr/>
        </p:nvSpPr>
        <p:spPr>
          <a:xfrm>
            <a:off x="8922376" y="1300757"/>
            <a:ext cx="1880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Cybersecurity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  </a:t>
            </a:r>
            <a:endParaRPr kumimoji="0" lang="el-G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16CB9D-1148-A8AC-7F27-C242777C9762}"/>
              </a:ext>
            </a:extLst>
          </p:cNvPr>
          <p:cNvSpPr txBox="1"/>
          <p:nvPr/>
        </p:nvSpPr>
        <p:spPr>
          <a:xfrm>
            <a:off x="8979385" y="2645817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Cloud Transformation</a:t>
            </a:r>
            <a:endParaRPr kumimoji="0" lang="el-G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tifakt Element Hair" panose="020B0203050000020004" pitchFamily="34" charset="0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30106E-F004-9F47-32A3-BECD4D7677E2}"/>
              </a:ext>
            </a:extLst>
          </p:cNvPr>
          <p:cNvSpPr/>
          <p:nvPr/>
        </p:nvSpPr>
        <p:spPr>
          <a:xfrm>
            <a:off x="1933005" y="3996010"/>
            <a:ext cx="171341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Collaboration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183D105-D54C-9BF4-1BAA-B8C99CACBF81}"/>
              </a:ext>
            </a:extLst>
          </p:cNvPr>
          <p:cNvSpPr/>
          <p:nvPr/>
        </p:nvSpPr>
        <p:spPr>
          <a:xfrm>
            <a:off x="7716303" y="5343047"/>
            <a:ext cx="1348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Metrology</a:t>
            </a:r>
            <a:endParaRPr kumimoji="0" lang="el-G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tifakt Element Hair" panose="020B0203050000020004" pitchFamily="34" charset="0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F913A4-8D0C-82F7-54C5-041D23F0B51E}"/>
              </a:ext>
            </a:extLst>
          </p:cNvPr>
          <p:cNvSpPr txBox="1"/>
          <p:nvPr/>
        </p:nvSpPr>
        <p:spPr>
          <a:xfrm>
            <a:off x="1917386" y="5343047"/>
            <a:ext cx="352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Software Engineering -DevOps</a:t>
            </a:r>
            <a:endParaRPr kumimoji="0" lang="el-G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tifakt Element Hair" panose="020B0203050000020004" pitchFamily="34" charset="0"/>
              <a:cs typeface="+mn-cs"/>
            </a:endParaRPr>
          </a:p>
        </p:txBody>
      </p:sp>
      <p:pic>
        <p:nvPicPr>
          <p:cNvPr id="25" name="Graphic 24" descr="Atom outline">
            <a:extLst>
              <a:ext uri="{FF2B5EF4-FFF2-40B4-BE49-F238E27FC236}">
                <a16:creationId xmlns:a16="http://schemas.microsoft.com/office/drawing/2014/main" id="{F5039A8D-AD45-ADE9-2FF7-73317F41D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095" y="2573259"/>
            <a:ext cx="506269" cy="506269"/>
          </a:xfrm>
          <a:prstGeom prst="rect">
            <a:avLst/>
          </a:prstGeom>
        </p:spPr>
      </p:pic>
      <p:pic>
        <p:nvPicPr>
          <p:cNvPr id="55" name="Picture 5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8E819D-7A46-4870-A386-573DE30F8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7" y="6534115"/>
            <a:ext cx="1242437" cy="27582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B883124-DA0A-9726-4E52-CED7235A7738}"/>
              </a:ext>
            </a:extLst>
          </p:cNvPr>
          <p:cNvSpPr txBox="1"/>
          <p:nvPr/>
        </p:nvSpPr>
        <p:spPr>
          <a:xfrm>
            <a:off x="10707875" y="6611779"/>
            <a:ext cx="1484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www.algosystems.gr </a:t>
            </a: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1D0AE5-7814-3B57-73C1-B00279986B7A}"/>
              </a:ext>
            </a:extLst>
          </p:cNvPr>
          <p:cNvSpPr txBox="1"/>
          <p:nvPr/>
        </p:nvSpPr>
        <p:spPr>
          <a:xfrm>
            <a:off x="8979385" y="414841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SOC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 &amp;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NOC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  - 24/7</a:t>
            </a:r>
          </a:p>
        </p:txBody>
      </p:sp>
      <p:pic>
        <p:nvPicPr>
          <p:cNvPr id="4" name="Picture 3" descr="Sunburst chart&#10;&#10;Description automatically generated with medium confidence">
            <a:extLst>
              <a:ext uri="{FF2B5EF4-FFF2-40B4-BE49-F238E27FC236}">
                <a16:creationId xmlns:a16="http://schemas.microsoft.com/office/drawing/2014/main" id="{FEE8DA3F-05C3-1EF2-291F-F52D840CE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3" y="3667096"/>
            <a:ext cx="1147262" cy="1092281"/>
          </a:xfrm>
          <a:prstGeom prst="rect">
            <a:avLst/>
          </a:prstGeom>
        </p:spPr>
      </p:pic>
      <p:pic>
        <p:nvPicPr>
          <p:cNvPr id="5" name="Graphic 4" descr="Aperture with solid fill">
            <a:extLst>
              <a:ext uri="{FF2B5EF4-FFF2-40B4-BE49-F238E27FC236}">
                <a16:creationId xmlns:a16="http://schemas.microsoft.com/office/drawing/2014/main" id="{3DF35390-C3DF-982C-7DE3-E01787DA5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5963" y="3925071"/>
            <a:ext cx="486027" cy="4860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11EA3E-7ECC-45F9-F262-1528CF4EB755}"/>
              </a:ext>
            </a:extLst>
          </p:cNvPr>
          <p:cNvSpPr/>
          <p:nvPr/>
        </p:nvSpPr>
        <p:spPr>
          <a:xfrm>
            <a:off x="1917386" y="2641727"/>
            <a:ext cx="293374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Systems and Data Center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6C3EDA-A632-28A3-FB3D-5701EAE82AD0}"/>
              </a:ext>
            </a:extLst>
          </p:cNvPr>
          <p:cNvSpPr/>
          <p:nvPr/>
        </p:nvSpPr>
        <p:spPr>
          <a:xfrm>
            <a:off x="10477690" y="5343047"/>
            <a:ext cx="148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Automation</a:t>
            </a:r>
            <a:endParaRPr kumimoji="0" lang="el-G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tifakt Element Hair" panose="020B0203050000020004" pitchFamily="34" charset="0"/>
              <a:cs typeface="+mn-cs"/>
            </a:endParaRPr>
          </a:p>
        </p:txBody>
      </p:sp>
      <p:pic>
        <p:nvPicPr>
          <p:cNvPr id="14" name="Picture 13" descr="Sunburst chart&#10;&#10;Description automatically generated with medium confidence">
            <a:extLst>
              <a:ext uri="{FF2B5EF4-FFF2-40B4-BE49-F238E27FC236}">
                <a16:creationId xmlns:a16="http://schemas.microsoft.com/office/drawing/2014/main" id="{F29AB348-2D43-68C3-4E47-B4A374903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324" y="998106"/>
            <a:ext cx="1147262" cy="1092281"/>
          </a:xfrm>
          <a:prstGeom prst="rect">
            <a:avLst/>
          </a:prstGeom>
        </p:spPr>
      </p:pic>
      <p:pic>
        <p:nvPicPr>
          <p:cNvPr id="15" name="Picture 14" descr="Sunburst chart&#10;&#10;Description automatically generated with medium confidence">
            <a:extLst>
              <a:ext uri="{FF2B5EF4-FFF2-40B4-BE49-F238E27FC236}">
                <a16:creationId xmlns:a16="http://schemas.microsoft.com/office/drawing/2014/main" id="{8D56B3F7-AAB1-7C7B-F0F5-811423BFC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79" y="3676621"/>
            <a:ext cx="1147262" cy="1092281"/>
          </a:xfrm>
          <a:prstGeom prst="rect">
            <a:avLst/>
          </a:prstGeom>
        </p:spPr>
      </p:pic>
      <p:pic>
        <p:nvPicPr>
          <p:cNvPr id="16" name="Picture 15" descr="Sunburst chart&#10;&#10;Description automatically generated with medium confidence">
            <a:extLst>
              <a:ext uri="{FF2B5EF4-FFF2-40B4-BE49-F238E27FC236}">
                <a16:creationId xmlns:a16="http://schemas.microsoft.com/office/drawing/2014/main" id="{4ED84486-05D4-441B-993F-06FE40CE8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78" y="2339491"/>
            <a:ext cx="1147262" cy="1092281"/>
          </a:xfrm>
          <a:prstGeom prst="rect">
            <a:avLst/>
          </a:prstGeom>
        </p:spPr>
      </p:pic>
      <p:pic>
        <p:nvPicPr>
          <p:cNvPr id="18" name="Content Placeholder 47" descr="Cloud Computing outline">
            <a:extLst>
              <a:ext uri="{FF2B5EF4-FFF2-40B4-BE49-F238E27FC236}">
                <a16:creationId xmlns:a16="http://schemas.microsoft.com/office/drawing/2014/main" id="{E0A7C4BE-CED5-CD89-3A27-BA8201E532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44702" y="2615354"/>
            <a:ext cx="480505" cy="480505"/>
          </a:xfrm>
          <a:prstGeom prst="rect">
            <a:avLst/>
          </a:prstGeom>
        </p:spPr>
      </p:pic>
      <p:pic>
        <p:nvPicPr>
          <p:cNvPr id="20" name="Graphic 19" descr="Shield Tick outline">
            <a:extLst>
              <a:ext uri="{FF2B5EF4-FFF2-40B4-BE49-F238E27FC236}">
                <a16:creationId xmlns:a16="http://schemas.microsoft.com/office/drawing/2014/main" id="{A2D7E378-B289-1940-8D0F-A501874C6A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73959" y="3904396"/>
            <a:ext cx="506702" cy="506702"/>
          </a:xfrm>
          <a:prstGeom prst="rect">
            <a:avLst/>
          </a:prstGeom>
        </p:spPr>
      </p:pic>
      <p:pic>
        <p:nvPicPr>
          <p:cNvPr id="9" name="Graphic 8" descr="Lock outline">
            <a:extLst>
              <a:ext uri="{FF2B5EF4-FFF2-40B4-BE49-F238E27FC236}">
                <a16:creationId xmlns:a16="http://schemas.microsoft.com/office/drawing/2014/main" id="{E0CF57A4-39CB-7CDD-19CB-1A9C19C545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24509" y="1251423"/>
            <a:ext cx="468000" cy="468000"/>
          </a:xfrm>
          <a:prstGeom prst="rect">
            <a:avLst/>
          </a:prstGeom>
        </p:spPr>
      </p:pic>
      <p:pic>
        <p:nvPicPr>
          <p:cNvPr id="10" name="Graphic 9" descr="User network outline">
            <a:extLst>
              <a:ext uri="{FF2B5EF4-FFF2-40B4-BE49-F238E27FC236}">
                <a16:creationId xmlns:a16="http://schemas.microsoft.com/office/drawing/2014/main" id="{B1C4E3DA-ACD5-5DE0-D272-229B4C880B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2633" y="1251423"/>
            <a:ext cx="468000" cy="468000"/>
          </a:xfrm>
          <a:prstGeom prst="rect">
            <a:avLst/>
          </a:prstGeom>
        </p:spPr>
      </p:pic>
      <p:pic>
        <p:nvPicPr>
          <p:cNvPr id="19" name="Graphic 18" descr="Bar graph with upward trend outline">
            <a:extLst>
              <a:ext uri="{FF2B5EF4-FFF2-40B4-BE49-F238E27FC236}">
                <a16:creationId xmlns:a16="http://schemas.microsoft.com/office/drawing/2014/main" id="{77A2E2B8-49F7-487F-B563-A57518911B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601519" y="5299429"/>
            <a:ext cx="432000" cy="432000"/>
          </a:xfrm>
          <a:prstGeom prst="rect">
            <a:avLst/>
          </a:prstGeom>
        </p:spPr>
      </p:pic>
      <p:pic>
        <p:nvPicPr>
          <p:cNvPr id="23" name="Graphic 22" descr="Trigonometry outline">
            <a:extLst>
              <a:ext uri="{FF2B5EF4-FFF2-40B4-BE49-F238E27FC236}">
                <a16:creationId xmlns:a16="http://schemas.microsoft.com/office/drawing/2014/main" id="{4858FE95-08CE-CD92-66A6-CB6C352248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78895" y="5277534"/>
            <a:ext cx="432000" cy="432000"/>
          </a:xfrm>
          <a:prstGeom prst="rect">
            <a:avLst/>
          </a:prstGeom>
        </p:spPr>
      </p:pic>
      <p:pic>
        <p:nvPicPr>
          <p:cNvPr id="24" name="Picture 6" descr="Administrative Tools icon">
            <a:extLst>
              <a:ext uri="{FF2B5EF4-FFF2-40B4-BE49-F238E27FC236}">
                <a16:creationId xmlns:a16="http://schemas.microsoft.com/office/drawing/2014/main" id="{3D339C93-FB9B-4AE3-2546-6346C9006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63" y="5269922"/>
            <a:ext cx="431998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42" grpId="0"/>
      <p:bldP spid="44" grpId="0"/>
      <p:bldP spid="2" grpId="0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1BCE22-DF29-697D-8A60-5A8C5A450EF0}"/>
              </a:ext>
            </a:extLst>
          </p:cNvPr>
          <p:cNvSpPr txBox="1">
            <a:spLocks/>
          </p:cNvSpPr>
          <p:nvPr/>
        </p:nvSpPr>
        <p:spPr>
          <a:xfrm>
            <a:off x="0" y="839360"/>
            <a:ext cx="3297945" cy="878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j-cs"/>
              </a:rPr>
              <a:t>Vendors</a:t>
            </a:r>
            <a:endParaRPr kumimoji="0" lang="el-GR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Artifakt Element Hair" panose="020B0203050000020004" pitchFamily="34" charset="0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CD182D-2406-ADFF-07AD-0DC8CF8F45BA}"/>
              </a:ext>
            </a:extLst>
          </p:cNvPr>
          <p:cNvSpPr/>
          <p:nvPr/>
        </p:nvSpPr>
        <p:spPr>
          <a:xfrm>
            <a:off x="542925" y="1629384"/>
            <a:ext cx="10944225" cy="1143000"/>
          </a:xfrm>
          <a:prstGeom prst="rect">
            <a:avLst/>
          </a:prstGeom>
          <a:solidFill>
            <a:srgbClr val="005BA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C41519-E034-CA6F-1975-CC2C6E5FBAAF}"/>
              </a:ext>
            </a:extLst>
          </p:cNvPr>
          <p:cNvSpPr/>
          <p:nvPr/>
        </p:nvSpPr>
        <p:spPr>
          <a:xfrm>
            <a:off x="542925" y="4033005"/>
            <a:ext cx="10944225" cy="1143000"/>
          </a:xfrm>
          <a:prstGeom prst="rect">
            <a:avLst/>
          </a:prstGeom>
          <a:solidFill>
            <a:srgbClr val="67B951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E7C433-DF13-8526-5ED7-4A694F7D3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1"/>
          <a:stretch/>
        </p:blipFill>
        <p:spPr>
          <a:xfrm>
            <a:off x="9499924" y="4249058"/>
            <a:ext cx="951275" cy="7690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F49B6A-33E6-A141-5FE4-A19692112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44" y="4184240"/>
            <a:ext cx="855634" cy="42141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362839-EAD6-F54A-AFFF-46CE04CB4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7" y="6534115"/>
            <a:ext cx="1242437" cy="2758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8B63D87-090A-650C-75BB-F0EF3DC2971B}"/>
              </a:ext>
            </a:extLst>
          </p:cNvPr>
          <p:cNvSpPr txBox="1"/>
          <p:nvPr/>
        </p:nvSpPr>
        <p:spPr>
          <a:xfrm>
            <a:off x="10707875" y="6611779"/>
            <a:ext cx="1484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www.algosystems.gr </a:t>
            </a: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Shape, logo">
            <a:extLst>
              <a:ext uri="{FF2B5EF4-FFF2-40B4-BE49-F238E27FC236}">
                <a16:creationId xmlns:a16="http://schemas.microsoft.com/office/drawing/2014/main" id="{01686793-B532-F742-0F87-C81A90F023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800" y="1869226"/>
            <a:ext cx="968667" cy="728005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7B969CEC-47A1-87B0-3EEC-D18D7F07F8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86" y="2061588"/>
            <a:ext cx="1751917" cy="267361"/>
          </a:xfrm>
          <a:prstGeom prst="rect">
            <a:avLst/>
          </a:prstGeom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579EE008-D29B-A9CD-3913-78B946A21F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03" y="1885402"/>
            <a:ext cx="758950" cy="696951"/>
          </a:xfrm>
          <a:prstGeom prst="rect">
            <a:avLst/>
          </a:prstGeom>
        </p:spPr>
      </p:pic>
      <p:pic>
        <p:nvPicPr>
          <p:cNvPr id="25" name="Picture 24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56BD1775-8F51-1302-ACC2-1D5D4DD85A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66" y="1794511"/>
            <a:ext cx="884551" cy="878731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782A91-DFD5-1906-4D3A-783A65387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27" y="1855733"/>
            <a:ext cx="1335508" cy="679072"/>
          </a:xfrm>
          <a:prstGeom prst="rect">
            <a:avLst/>
          </a:prstGeom>
        </p:spPr>
      </p:pic>
      <p:pic>
        <p:nvPicPr>
          <p:cNvPr id="30" name="Picture 29" descr="Logo, icon&#10;&#10;Description automatically generated">
            <a:extLst>
              <a:ext uri="{FF2B5EF4-FFF2-40B4-BE49-F238E27FC236}">
                <a16:creationId xmlns:a16="http://schemas.microsoft.com/office/drawing/2014/main" id="{03378D57-C9D8-7199-3A08-82BADEA0C1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55" y="1936155"/>
            <a:ext cx="634124" cy="634124"/>
          </a:xfrm>
          <a:prstGeom prst="rect">
            <a:avLst/>
          </a:prstGeom>
        </p:spPr>
      </p:pic>
      <p:pic>
        <p:nvPicPr>
          <p:cNvPr id="32" name="Picture 31" descr="Logo, company name&#10;&#10;Description automatically generated">
            <a:extLst>
              <a:ext uri="{FF2B5EF4-FFF2-40B4-BE49-F238E27FC236}">
                <a16:creationId xmlns:a16="http://schemas.microsoft.com/office/drawing/2014/main" id="{EF896B9F-02D7-F0D1-FCA4-36853BBC82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19" y="1938189"/>
            <a:ext cx="634124" cy="644164"/>
          </a:xfrm>
          <a:prstGeom prst="rect">
            <a:avLst/>
          </a:prstGeom>
        </p:spPr>
      </p:pic>
      <p:pic>
        <p:nvPicPr>
          <p:cNvPr id="33" name="Picture 32" descr="Text, logo&#10;&#10;Description automatically generated">
            <a:extLst>
              <a:ext uri="{FF2B5EF4-FFF2-40B4-BE49-F238E27FC236}">
                <a16:creationId xmlns:a16="http://schemas.microsoft.com/office/drawing/2014/main" id="{7B5BE64D-EA82-7CDB-1A8B-AACC762E53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4" y="1777612"/>
            <a:ext cx="1464797" cy="9765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095EC39-7E45-292C-9B42-4F05CA1D32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395" y="4272982"/>
            <a:ext cx="821467" cy="688238"/>
          </a:xfrm>
          <a:prstGeom prst="rect">
            <a:avLst/>
          </a:prstGeom>
        </p:spPr>
      </p:pic>
      <p:pic>
        <p:nvPicPr>
          <p:cNvPr id="38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DBBB3C94-0D5C-223D-A371-C1A395EF0B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095" y="4175571"/>
            <a:ext cx="460537" cy="460537"/>
          </a:xfrm>
          <a:prstGeom prst="rect">
            <a:avLst/>
          </a:prstGeom>
        </p:spPr>
      </p:pic>
      <p:pic>
        <p:nvPicPr>
          <p:cNvPr id="40" name="Picture 39" descr="A red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FCE016C1-C984-DEFE-144B-43F9F0C303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35" y="4678892"/>
            <a:ext cx="460537" cy="460537"/>
          </a:xfrm>
          <a:prstGeom prst="rect">
            <a:avLst/>
          </a:prstGeom>
        </p:spPr>
      </p:pic>
      <p:pic>
        <p:nvPicPr>
          <p:cNvPr id="46" name="Picture 45" descr="Shape&#10;&#10;Description automatically generated">
            <a:extLst>
              <a:ext uri="{FF2B5EF4-FFF2-40B4-BE49-F238E27FC236}">
                <a16:creationId xmlns:a16="http://schemas.microsoft.com/office/drawing/2014/main" id="{3D25C138-AF5A-CF6E-799F-6FBACBE690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030" y="4675197"/>
            <a:ext cx="879473" cy="42141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23CD4D3-B798-319F-0BB1-9BBBC26001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57" y="4238806"/>
            <a:ext cx="1037028" cy="56306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CE7EEF1-A1BB-6CD7-8714-33F2223204C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73" y="4447042"/>
            <a:ext cx="879826" cy="3469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4ECE3DC-AF4D-4331-B04B-C1A442995777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0" b="35301"/>
          <a:stretch/>
        </p:blipFill>
        <p:spPr>
          <a:xfrm>
            <a:off x="5266938" y="4846560"/>
            <a:ext cx="1461637" cy="30546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53967CD-5E84-9E16-934F-A7F58E60B5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73" y="4721495"/>
            <a:ext cx="1253301" cy="40134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40FB751-6C28-49BB-4580-B184554DF77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6" r="2388" b="23906"/>
          <a:stretch/>
        </p:blipFill>
        <p:spPr>
          <a:xfrm>
            <a:off x="3718473" y="4129168"/>
            <a:ext cx="1253301" cy="30088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9A9F794-D909-346C-F34B-06DD8E573DCD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27493"/>
          <a:stretch/>
        </p:blipFill>
        <p:spPr>
          <a:xfrm>
            <a:off x="3718786" y="4399879"/>
            <a:ext cx="1253300" cy="342063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5F23798F-FE38-A7CB-5043-FC1FCB514A5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20" y="4112765"/>
            <a:ext cx="541727" cy="541727"/>
          </a:xfrm>
          <a:prstGeom prst="rect">
            <a:avLst/>
          </a:prstGeom>
        </p:spPr>
      </p:pic>
      <p:pic>
        <p:nvPicPr>
          <p:cNvPr id="58" name="Picture 2" descr="NBG">
            <a:extLst>
              <a:ext uri="{FF2B5EF4-FFF2-40B4-BE49-F238E27FC236}">
                <a16:creationId xmlns:a16="http://schemas.microsoft.com/office/drawing/2014/main" id="{643C427C-6BC1-26CE-18A4-5AEB64F71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98" y="4740716"/>
            <a:ext cx="979897" cy="58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itle 1">
            <a:extLst>
              <a:ext uri="{FF2B5EF4-FFF2-40B4-BE49-F238E27FC236}">
                <a16:creationId xmlns:a16="http://schemas.microsoft.com/office/drawing/2014/main" id="{A2FB97EB-AD22-3F33-E9BA-2ABBB2386F09}"/>
              </a:ext>
            </a:extLst>
          </p:cNvPr>
          <p:cNvSpPr txBox="1">
            <a:spLocks/>
          </p:cNvSpPr>
          <p:nvPr/>
        </p:nvSpPr>
        <p:spPr>
          <a:xfrm>
            <a:off x="498198" y="3206887"/>
            <a:ext cx="2035883" cy="878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j-cs"/>
              </a:rPr>
              <a:t>Clients</a:t>
            </a:r>
            <a:endParaRPr kumimoji="0" lang="el-GR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Artifakt Element Hair" panose="020B0203050000020004" pitchFamily="34" charset="0"/>
              <a:cs typeface="+mj-cs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08F7962C-3AA1-6AAE-61A9-ADA06F49992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06" y="4275450"/>
            <a:ext cx="598125" cy="604351"/>
          </a:xfrm>
          <a:prstGeom prst="rect">
            <a:avLst/>
          </a:prstGeom>
        </p:spPr>
      </p:pic>
      <p:pic>
        <p:nvPicPr>
          <p:cNvPr id="63" name="Εικόνα 21">
            <a:extLst>
              <a:ext uri="{FF2B5EF4-FFF2-40B4-BE49-F238E27FC236}">
                <a16:creationId xmlns:a16="http://schemas.microsoft.com/office/drawing/2014/main" id="{46E1F12E-7C20-09E5-3BF0-9B8816A8A37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7687" y="4419164"/>
            <a:ext cx="831312" cy="304060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F5D8C1F2-D9DD-25D2-F825-CA4CA01FA1A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273" y="1681995"/>
            <a:ext cx="1160071" cy="119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 animBg="1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7DA9B1AF-F10C-4BA3-C4AA-3052DDC7E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1976">
            <a:off x="4022727" y="2931296"/>
            <a:ext cx="737618" cy="7985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E6CEDC9-3968-ED14-7D3E-0C55D6470F4D}"/>
              </a:ext>
            </a:extLst>
          </p:cNvPr>
          <p:cNvSpPr txBox="1">
            <a:spLocks/>
          </p:cNvSpPr>
          <p:nvPr/>
        </p:nvSpPr>
        <p:spPr>
          <a:xfrm>
            <a:off x="2577012" y="864779"/>
            <a:ext cx="6957527" cy="636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200" b="1" dirty="0">
                <a:solidFill>
                  <a:srgbClr val="67B95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OUR</a:t>
            </a:r>
            <a:r>
              <a:rPr lang="en-US" sz="4200" b="1" dirty="0">
                <a:solidFill>
                  <a:srgbClr val="0070C0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 SUCCESS</a:t>
            </a:r>
            <a:endParaRPr lang="el-GR" sz="4200" b="1" dirty="0">
              <a:solidFill>
                <a:srgbClr val="0070C0"/>
              </a:solidFill>
              <a:latin typeface="Artifakt Element Hair" panose="020B0203050000020004" pitchFamily="34" charset="0"/>
              <a:ea typeface="Artifakt Element Hair" panose="020B0203050000020004" pitchFamily="34" charset="0"/>
            </a:endParaRPr>
          </a:p>
        </p:txBody>
      </p:sp>
      <p:pic>
        <p:nvPicPr>
          <p:cNvPr id="8" name="Picture 7" descr="A picture containing icon">
            <a:extLst>
              <a:ext uri="{FF2B5EF4-FFF2-40B4-BE49-F238E27FC236}">
                <a16:creationId xmlns:a16="http://schemas.microsoft.com/office/drawing/2014/main" id="{5D2FE101-4C57-322B-9DA4-4DEDCE05F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48630" y="3659333"/>
            <a:ext cx="1814294" cy="864921"/>
          </a:xfrm>
          <a:prstGeom prst="rect">
            <a:avLst/>
          </a:prstGeom>
        </p:spPr>
      </p:pic>
      <p:pic>
        <p:nvPicPr>
          <p:cNvPr id="9" name="Picture 8" descr="A picture containing icon">
            <a:extLst>
              <a:ext uri="{FF2B5EF4-FFF2-40B4-BE49-F238E27FC236}">
                <a16:creationId xmlns:a16="http://schemas.microsoft.com/office/drawing/2014/main" id="{27167CFA-E661-E35C-F799-1C27F2236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6" y="2948400"/>
            <a:ext cx="1814294" cy="864921"/>
          </a:xfrm>
          <a:prstGeom prst="rect">
            <a:avLst/>
          </a:prstGeom>
        </p:spPr>
      </p:pic>
      <p:pic>
        <p:nvPicPr>
          <p:cNvPr id="10" name="Picture 9" descr="A picture containing icon">
            <a:extLst>
              <a:ext uri="{FF2B5EF4-FFF2-40B4-BE49-F238E27FC236}">
                <a16:creationId xmlns:a16="http://schemas.microsoft.com/office/drawing/2014/main" id="{5D04B158-8BA0-2370-5747-DC01DC728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885" y="2688171"/>
            <a:ext cx="2369007" cy="112936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2B2595F-73C2-7B0D-FEBD-61899A792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75" y="4104600"/>
            <a:ext cx="737618" cy="7985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79ACBAB-A51D-07D2-9BDD-92AAFC77C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81" y="2838234"/>
            <a:ext cx="737618" cy="798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4399C3-3685-9857-43E7-2C7DA2ED0A21}"/>
              </a:ext>
            </a:extLst>
          </p:cNvPr>
          <p:cNvSpPr txBox="1"/>
          <p:nvPr/>
        </p:nvSpPr>
        <p:spPr>
          <a:xfrm>
            <a:off x="667353" y="3813712"/>
            <a:ext cx="1248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92D050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OUR PEOPLE</a:t>
            </a:r>
            <a:endParaRPr lang="el-GR" sz="2000" b="1">
              <a:solidFill>
                <a:srgbClr val="92D050"/>
              </a:solidFill>
              <a:latin typeface="Artifakt Element Hair" panose="020B0203050000020004" pitchFamily="34" charset="0"/>
              <a:ea typeface="Artifakt Element Hair" panose="020B020305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D86D5E-4EF4-5208-0DD8-92454DB2422B}"/>
              </a:ext>
            </a:extLst>
          </p:cNvPr>
          <p:cNvSpPr txBox="1"/>
          <p:nvPr/>
        </p:nvSpPr>
        <p:spPr>
          <a:xfrm>
            <a:off x="5364654" y="3031018"/>
            <a:ext cx="1248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92D050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OUR TEAM</a:t>
            </a:r>
            <a:endParaRPr lang="el-GR" sz="2000" b="1">
              <a:solidFill>
                <a:srgbClr val="92D050"/>
              </a:solidFill>
              <a:latin typeface="Artifakt Element Hair" panose="020B0203050000020004" pitchFamily="34" charset="0"/>
              <a:ea typeface="Artifakt Element Hair" panose="020B02030500000200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B07BC4-DACC-BC7A-4A58-B8141C77D9E0}"/>
              </a:ext>
            </a:extLst>
          </p:cNvPr>
          <p:cNvSpPr txBox="1"/>
          <p:nvPr/>
        </p:nvSpPr>
        <p:spPr>
          <a:xfrm>
            <a:off x="10379134" y="3817538"/>
            <a:ext cx="124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92D050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YOU?</a:t>
            </a:r>
            <a:endParaRPr lang="el-GR" sz="2000" b="1">
              <a:solidFill>
                <a:srgbClr val="92D050"/>
              </a:solidFill>
              <a:latin typeface="Artifakt Element Hair" panose="020B0203050000020004" pitchFamily="34" charset="0"/>
              <a:ea typeface="Artifakt Element Hair" panose="020B02030500000200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F929C3-F6B1-3562-E972-D2ECE3F12555}"/>
              </a:ext>
            </a:extLst>
          </p:cNvPr>
          <p:cNvSpPr txBox="1"/>
          <p:nvPr/>
        </p:nvSpPr>
        <p:spPr>
          <a:xfrm>
            <a:off x="2899231" y="2760193"/>
            <a:ext cx="1085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TRUST</a:t>
            </a:r>
            <a:endParaRPr lang="el-GR" sz="1600" b="1">
              <a:solidFill>
                <a:prstClr val="white"/>
              </a:solidFill>
              <a:latin typeface="Artifakt Element Hair" panose="020B0203050000020004" pitchFamily="34" charset="0"/>
              <a:ea typeface="Artifakt Element Hair" panose="020B02030500000200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1C168A-0E91-9529-8D2C-8F5EA7CC1951}"/>
              </a:ext>
            </a:extLst>
          </p:cNvPr>
          <p:cNvSpPr txBox="1"/>
          <p:nvPr/>
        </p:nvSpPr>
        <p:spPr>
          <a:xfrm>
            <a:off x="2265739" y="4717534"/>
            <a:ext cx="176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TRANSPARENCY</a:t>
            </a:r>
            <a:endParaRPr lang="el-GR" sz="1600" b="1">
              <a:solidFill>
                <a:prstClr val="white"/>
              </a:solidFill>
              <a:ea typeface="Artifakt Element Hair" panose="020B02030500000200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E2FBF6-3A1C-FD67-8805-F62842BEDBB5}"/>
              </a:ext>
            </a:extLst>
          </p:cNvPr>
          <p:cNvSpPr txBox="1"/>
          <p:nvPr/>
        </p:nvSpPr>
        <p:spPr>
          <a:xfrm>
            <a:off x="3561566" y="4013767"/>
            <a:ext cx="1765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COMMUMICATION</a:t>
            </a:r>
            <a:endParaRPr lang="el-GR" sz="1600" b="1">
              <a:solidFill>
                <a:prstClr val="white"/>
              </a:solidFill>
              <a:ea typeface="Artifakt Element Hair" panose="020B0203050000020004" pitchFamily="34" charset="0"/>
            </a:endParaRPr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E3C96A9A-2894-818C-24E1-A48F05CF9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1204">
            <a:off x="3067432" y="3581441"/>
            <a:ext cx="737618" cy="79857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09997E7-AE7F-32B5-48A0-D81188E4D937}"/>
              </a:ext>
            </a:extLst>
          </p:cNvPr>
          <p:cNvSpPr txBox="1"/>
          <p:nvPr/>
        </p:nvSpPr>
        <p:spPr>
          <a:xfrm>
            <a:off x="4486159" y="2966735"/>
            <a:ext cx="121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OPENNESS</a:t>
            </a:r>
            <a:endParaRPr lang="el-GR" sz="1400" b="1">
              <a:solidFill>
                <a:prstClr val="white"/>
              </a:solidFill>
              <a:ea typeface="Artifakt Element Hair" panose="020B0203050000020004" pitchFamily="34" charset="0"/>
            </a:endParaRPr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38FAAF0F-384D-DA61-A0C1-3AC9F83FE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06" y="3086231"/>
            <a:ext cx="737618" cy="79857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3EA8D39-8A99-0637-9F8B-DC599AA8C444}"/>
              </a:ext>
            </a:extLst>
          </p:cNvPr>
          <p:cNvSpPr txBox="1"/>
          <p:nvPr/>
        </p:nvSpPr>
        <p:spPr>
          <a:xfrm>
            <a:off x="6682528" y="3234778"/>
            <a:ext cx="1286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EQUALITY</a:t>
            </a:r>
            <a:endParaRPr lang="el-GR" sz="1400" b="1">
              <a:solidFill>
                <a:prstClr val="white"/>
              </a:solidFill>
              <a:ea typeface="Artifakt Element Hair" panose="020B02030500000200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65168C-EDAE-D524-9736-F988D397DDA5}"/>
              </a:ext>
            </a:extLst>
          </p:cNvPr>
          <p:cNvSpPr txBox="1"/>
          <p:nvPr/>
        </p:nvSpPr>
        <p:spPr>
          <a:xfrm>
            <a:off x="6867010" y="4167655"/>
            <a:ext cx="1485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FRIENDLINESS</a:t>
            </a:r>
            <a:endParaRPr lang="el-GR" sz="1400" b="1">
              <a:solidFill>
                <a:prstClr val="white"/>
              </a:solidFill>
              <a:ea typeface="Artifakt Element Hair" panose="020B0203050000020004" pitchFamily="34" charset="0"/>
            </a:endParaRPr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DE8A9F37-DCC4-027E-AF95-74901ACFB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8172">
            <a:off x="8057565" y="4109652"/>
            <a:ext cx="737618" cy="798578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7EEE285D-6041-753D-58A5-A1203DBD3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31" y="2665913"/>
            <a:ext cx="737618" cy="798578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381D05FA-B412-3778-A492-00A8D9392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052">
            <a:off x="9076616" y="3581148"/>
            <a:ext cx="737618" cy="79857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CCF8B97-D254-F022-B895-C4A3A4A44ECB}"/>
              </a:ext>
            </a:extLst>
          </p:cNvPr>
          <p:cNvSpPr txBox="1"/>
          <p:nvPr/>
        </p:nvSpPr>
        <p:spPr>
          <a:xfrm>
            <a:off x="7841422" y="2822447"/>
            <a:ext cx="1286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TEAMWORK</a:t>
            </a:r>
            <a:endParaRPr lang="el-GR" sz="1400" b="1">
              <a:solidFill>
                <a:prstClr val="white"/>
              </a:solidFill>
              <a:ea typeface="Artifakt Element Hair" panose="020B02030500000200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7C698-1F86-D1B7-2E8D-4A88842B1A68}"/>
              </a:ext>
            </a:extLst>
          </p:cNvPr>
          <p:cNvSpPr txBox="1"/>
          <p:nvPr/>
        </p:nvSpPr>
        <p:spPr>
          <a:xfrm>
            <a:off x="8848264" y="4264581"/>
            <a:ext cx="1485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RECOGNITION</a:t>
            </a:r>
            <a:endParaRPr lang="el-GR" sz="1400" b="1" dirty="0">
              <a:solidFill>
                <a:prstClr val="white"/>
              </a:solidFill>
              <a:ea typeface="Artifakt Element Hair" panose="020B0203050000020004" pitchFamily="34" charset="0"/>
            </a:endParaRPr>
          </a:p>
        </p:txBody>
      </p:sp>
      <p:pic>
        <p:nvPicPr>
          <p:cNvPr id="46" name="Picture 4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B441412-1FCF-D1B0-15AE-1C4699ABE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7" y="6534115"/>
            <a:ext cx="1242437" cy="27582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D1CEFCB-D68B-157E-6811-DC8894115349}"/>
              </a:ext>
            </a:extLst>
          </p:cNvPr>
          <p:cNvSpPr txBox="1"/>
          <p:nvPr/>
        </p:nvSpPr>
        <p:spPr>
          <a:xfrm>
            <a:off x="10707875" y="6611779"/>
            <a:ext cx="1484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www.algosystems.gr </a:t>
            </a: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3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  <p:bldP spid="24" grpId="0"/>
      <p:bldP spid="34" grpId="0"/>
      <p:bldP spid="36" grpId="0"/>
      <p:bldP spid="39" grpId="0"/>
      <p:bldP spid="40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2DCBB5-4566-E3E9-7243-370D05AF634A}"/>
              </a:ext>
            </a:extLst>
          </p:cNvPr>
          <p:cNvSpPr txBox="1">
            <a:spLocks/>
          </p:cNvSpPr>
          <p:nvPr/>
        </p:nvSpPr>
        <p:spPr>
          <a:xfrm>
            <a:off x="2555967" y="455877"/>
            <a:ext cx="6957527" cy="636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j-cs"/>
              </a:rPr>
              <a:t>YOUR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j-cs"/>
              </a:rPr>
              <a:t> 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67B951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j-cs"/>
              </a:rPr>
              <a:t>SUCCESS</a:t>
            </a:r>
            <a:endParaRPr kumimoji="0" lang="el-GR" sz="4200" b="1" i="0" u="none" strike="noStrike" kern="1200" cap="none" spc="0" normalizeH="0" baseline="0" noProof="0" dirty="0">
              <a:ln>
                <a:noFill/>
              </a:ln>
              <a:solidFill>
                <a:srgbClr val="67B951"/>
              </a:solidFill>
              <a:effectLst/>
              <a:uLnTx/>
              <a:uFillTx/>
              <a:latin typeface="Calibri Light" panose="020F0302020204030204"/>
              <a:ea typeface="Artifakt Element Hair" panose="020B0203050000020004" pitchFamily="34" charset="0"/>
              <a:cs typeface="+mj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E172DB3-D733-79B4-2C06-D3EC16D6A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2903">
            <a:off x="9194198" y="3668261"/>
            <a:ext cx="2683196" cy="2747082"/>
          </a:xfrm>
          <a:prstGeom prst="rect">
            <a:avLst/>
          </a:prstGeom>
        </p:spPr>
      </p:pic>
      <p:pic>
        <p:nvPicPr>
          <p:cNvPr id="6" name="Picture 5" descr="A picture containing text, queen, sign, vector graphics&#10;&#10;Description automatically generated">
            <a:extLst>
              <a:ext uri="{FF2B5EF4-FFF2-40B4-BE49-F238E27FC236}">
                <a16:creationId xmlns:a16="http://schemas.microsoft.com/office/drawing/2014/main" id="{9C209441-D5A9-970B-0446-324F600CA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9133">
            <a:off x="6179707" y="2561868"/>
            <a:ext cx="2800349" cy="286702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38FCC47-1A65-E11F-DC5A-8D6587660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1536" y="1388788"/>
            <a:ext cx="2683195" cy="2747081"/>
          </a:xfrm>
          <a:prstGeom prst="rect">
            <a:avLst/>
          </a:prstGeom>
        </p:spPr>
      </p:pic>
      <p:pic>
        <p:nvPicPr>
          <p:cNvPr id="8" name="Picture 7" descr="A picture containing text, queen, sign, vector graphics&#10;&#10;Description automatically generated">
            <a:extLst>
              <a:ext uri="{FF2B5EF4-FFF2-40B4-BE49-F238E27FC236}">
                <a16:creationId xmlns:a16="http://schemas.microsoft.com/office/drawing/2014/main" id="{7A800474-D0BB-620C-145A-B9B08155D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162805"/>
            <a:ext cx="2800349" cy="2867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1D6BC8-EDBE-4B10-C200-35F632919A53}"/>
              </a:ext>
            </a:extLst>
          </p:cNvPr>
          <p:cNvSpPr txBox="1"/>
          <p:nvPr/>
        </p:nvSpPr>
        <p:spPr>
          <a:xfrm>
            <a:off x="1175741" y="3937601"/>
            <a:ext cx="1996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white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EQUAL OPPORTUNITIES</a:t>
            </a:r>
            <a:endParaRPr lang="el-GR" sz="1600" b="1">
              <a:solidFill>
                <a:prstClr val="white"/>
              </a:solidFill>
              <a:ea typeface="Artifakt Element Hair" panose="020B02030500000200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0F65D6-43CB-66AB-28A1-AF7AC7767F56}"/>
              </a:ext>
            </a:extLst>
          </p:cNvPr>
          <p:cNvSpPr txBox="1"/>
          <p:nvPr/>
        </p:nvSpPr>
        <p:spPr>
          <a:xfrm>
            <a:off x="3088508" y="2936397"/>
            <a:ext cx="160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white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CONTINUOUS TRAINING</a:t>
            </a:r>
            <a:endParaRPr lang="el-GR" sz="1600" b="1">
              <a:solidFill>
                <a:prstClr val="white"/>
              </a:solidFill>
              <a:ea typeface="Artifakt Element Hair" panose="020B02030500000200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4002F3-D6C7-B2A0-FE86-C88C558DA470}"/>
              </a:ext>
            </a:extLst>
          </p:cNvPr>
          <p:cNvSpPr txBox="1"/>
          <p:nvPr/>
        </p:nvSpPr>
        <p:spPr>
          <a:xfrm>
            <a:off x="9091952" y="4774686"/>
            <a:ext cx="1604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white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DEVELOPMENT</a:t>
            </a:r>
            <a:endParaRPr lang="el-GR" sz="1600" b="1">
              <a:solidFill>
                <a:prstClr val="white"/>
              </a:solidFill>
              <a:ea typeface="Artifakt Element Hair" panose="020B0203050000020004" pitchFamily="34" charset="0"/>
            </a:endParaRP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FF645C-AAB9-D518-10C0-EA8D3CC9C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7" y="6534115"/>
            <a:ext cx="1242437" cy="2758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2DFEED-F7F9-AB8B-2651-D13354A7C988}"/>
              </a:ext>
            </a:extLst>
          </p:cNvPr>
          <p:cNvSpPr txBox="1"/>
          <p:nvPr/>
        </p:nvSpPr>
        <p:spPr>
          <a:xfrm>
            <a:off x="10707875" y="6611779"/>
            <a:ext cx="1484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www.algosystems.gr </a:t>
            </a: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FC550C-0D4E-6937-59D7-E74CE7825203}"/>
              </a:ext>
            </a:extLst>
          </p:cNvPr>
          <p:cNvSpPr txBox="1"/>
          <p:nvPr/>
        </p:nvSpPr>
        <p:spPr>
          <a:xfrm>
            <a:off x="7393769" y="3891435"/>
            <a:ext cx="218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white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CERTIFICATIONS</a:t>
            </a:r>
            <a:endParaRPr lang="el-GR" sz="1600" b="1">
              <a:solidFill>
                <a:prstClr val="white"/>
              </a:solidFill>
              <a:ea typeface="Artifakt Element Hair" panose="020B02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9FD608C-515D-CE25-60FE-794DF32C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2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073" y="1517301"/>
            <a:ext cx="3771893" cy="3771893"/>
          </a:xfrm>
          <a:prstGeom prst="rect">
            <a:avLst/>
          </a:prstGeom>
          <a:effectLst>
            <a:outerShdw blurRad="50800" dist="50800" dir="4800000" sx="1000" sy="1000" algn="ctr" rotWithShape="0">
              <a:srgbClr val="000000"/>
            </a:outerShdw>
            <a:reflection endPos="0" dir="5400000" sy="-100000" algn="bl" rotWithShape="0"/>
          </a:effectLst>
          <a:scene3d>
            <a:camera prst="orthographicFront">
              <a:rot lat="300000" lon="600000" rev="0"/>
            </a:camera>
            <a:lightRig rig="threePt" dir="t"/>
          </a:scene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8D3C-8543-3430-6CE7-B29E390B7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816" y="3176611"/>
            <a:ext cx="5981548" cy="4608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Our secret for a </a:t>
            </a:r>
            <a:r>
              <a:rPr lang="en-US" b="1">
                <a:solidFill>
                  <a:srgbClr val="FFC000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Happy Workplace!</a:t>
            </a:r>
            <a:endParaRPr lang="el-GR" b="1">
              <a:solidFill>
                <a:srgbClr val="FFC000"/>
              </a:solidFill>
              <a:ea typeface="Artifakt Element Hair" panose="020B0203050000020004" pitchFamily="34" charset="0"/>
            </a:endParaRP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16969C-6C29-88E3-5757-3200FBDA8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7" y="6534115"/>
            <a:ext cx="1242437" cy="275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B40C43-776E-04EE-D498-C557D2CC0BD3}"/>
              </a:ext>
            </a:extLst>
          </p:cNvPr>
          <p:cNvSpPr txBox="1"/>
          <p:nvPr/>
        </p:nvSpPr>
        <p:spPr>
          <a:xfrm>
            <a:off x="10707875" y="6611779"/>
            <a:ext cx="1484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www.algosystems.gr </a:t>
            </a: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1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60789-0054-4797-50A3-31D71E02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554" y="5153227"/>
            <a:ext cx="2263116" cy="90272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Cool</a:t>
            </a:r>
            <a:r>
              <a:rPr lang="en-US" sz="3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Offices </a:t>
            </a:r>
          </a:p>
        </p:txBody>
      </p:sp>
      <p:pic>
        <p:nvPicPr>
          <p:cNvPr id="22" name="Picture 21" descr="A picture containing ceiling&#10;&#10;Description automatically generated">
            <a:extLst>
              <a:ext uri="{FF2B5EF4-FFF2-40B4-BE49-F238E27FC236}">
                <a16:creationId xmlns:a16="http://schemas.microsoft.com/office/drawing/2014/main" id="{C2EE763B-0BBD-E34B-4F76-3C2C621F9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4" r="4" b="33431"/>
          <a:stretch/>
        </p:blipFill>
        <p:spPr>
          <a:xfrm>
            <a:off x="1479512" y="10"/>
            <a:ext cx="2263117" cy="1428366"/>
          </a:xfrm>
          <a:prstGeom prst="rect">
            <a:avLst/>
          </a:prstGeom>
        </p:spPr>
      </p:pic>
      <p:pic>
        <p:nvPicPr>
          <p:cNvPr id="31" name="Picture 30" descr="A picture containing indoor, floor, furniture&#10;&#10;Description automatically generated">
            <a:extLst>
              <a:ext uri="{FF2B5EF4-FFF2-40B4-BE49-F238E27FC236}">
                <a16:creationId xmlns:a16="http://schemas.microsoft.com/office/drawing/2014/main" id="{84E861E0-CFD6-C893-9BF0-AA16B132E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r="7820" b="1"/>
          <a:stretch/>
        </p:blipFill>
        <p:spPr>
          <a:xfrm>
            <a:off x="-1" y="1488148"/>
            <a:ext cx="3742628" cy="3067989"/>
          </a:xfrm>
          <a:custGeom>
            <a:avLst/>
            <a:gdLst/>
            <a:ahLst/>
            <a:cxnLst/>
            <a:rect l="l" t="t" r="r" b="b"/>
            <a:pathLst>
              <a:path w="3742628" h="3067989">
                <a:moveTo>
                  <a:pt x="0" y="0"/>
                </a:moveTo>
                <a:lnTo>
                  <a:pt x="3742628" y="0"/>
                </a:lnTo>
                <a:lnTo>
                  <a:pt x="3742628" y="2040780"/>
                </a:lnTo>
                <a:lnTo>
                  <a:pt x="1398494" y="2040780"/>
                </a:lnTo>
                <a:lnTo>
                  <a:pt x="1398494" y="3067989"/>
                </a:lnTo>
                <a:lnTo>
                  <a:pt x="0" y="3067989"/>
                </a:lnTo>
                <a:close/>
              </a:path>
            </a:pathLst>
          </a:custGeom>
        </p:spPr>
      </p:pic>
      <p:pic>
        <p:nvPicPr>
          <p:cNvPr id="26" name="Picture 25" descr="A picture containing floor, indoor, wall, room&#10;&#10;Description automatically generated">
            <a:extLst>
              <a:ext uri="{FF2B5EF4-FFF2-40B4-BE49-F238E27FC236}">
                <a16:creationId xmlns:a16="http://schemas.microsoft.com/office/drawing/2014/main" id="{9574E9F5-E4BD-177E-BAA6-6AF07D9432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2" r="46496" b="-3"/>
          <a:stretch/>
        </p:blipFill>
        <p:spPr>
          <a:xfrm>
            <a:off x="1479513" y="3603819"/>
            <a:ext cx="2263117" cy="3248204"/>
          </a:xfrm>
          <a:prstGeom prst="rect">
            <a:avLst/>
          </a:prstGeom>
        </p:spPr>
      </p:pic>
      <p:pic>
        <p:nvPicPr>
          <p:cNvPr id="29" name="Picture 28" descr="A picture containing floor, indoor, room, building&#10;&#10;Description automatically generated">
            <a:extLst>
              <a:ext uri="{FF2B5EF4-FFF2-40B4-BE49-F238E27FC236}">
                <a16:creationId xmlns:a16="http://schemas.microsoft.com/office/drawing/2014/main" id="{2A52AB01-7101-DAE5-37BE-D542ECBBD7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" b="-3"/>
          <a:stretch/>
        </p:blipFill>
        <p:spPr>
          <a:xfrm>
            <a:off x="3808119" y="10"/>
            <a:ext cx="3396195" cy="4556126"/>
          </a:xfrm>
          <a:custGeom>
            <a:avLst/>
            <a:gdLst/>
            <a:ahLst/>
            <a:cxnLst/>
            <a:rect l="l" t="t" r="r" b="b"/>
            <a:pathLst>
              <a:path w="3396195" h="4556136">
                <a:moveTo>
                  <a:pt x="0" y="0"/>
                </a:moveTo>
                <a:lnTo>
                  <a:pt x="3396195" y="0"/>
                </a:lnTo>
                <a:lnTo>
                  <a:pt x="3396195" y="1424457"/>
                </a:lnTo>
                <a:lnTo>
                  <a:pt x="2274902" y="1424457"/>
                </a:lnTo>
                <a:lnTo>
                  <a:pt x="2274902" y="4556136"/>
                </a:lnTo>
                <a:lnTo>
                  <a:pt x="0" y="4556136"/>
                </a:lnTo>
                <a:close/>
              </a:path>
            </a:pathLst>
          </a:custGeom>
        </p:spPr>
      </p:pic>
      <p:pic>
        <p:nvPicPr>
          <p:cNvPr id="24" name="Picture 23" descr="A picture containing indoor, floor, wall, ceiling&#10;&#10;Description automatically generated">
            <a:extLst>
              <a:ext uri="{FF2B5EF4-FFF2-40B4-BE49-F238E27FC236}">
                <a16:creationId xmlns:a16="http://schemas.microsoft.com/office/drawing/2014/main" id="{DD79E0A1-ACCD-4F4B-FEF5-74FCB16538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7" r="2" b="2550"/>
          <a:stretch/>
        </p:blipFill>
        <p:spPr>
          <a:xfrm>
            <a:off x="6155703" y="1488149"/>
            <a:ext cx="6036296" cy="3056725"/>
          </a:xfrm>
          <a:prstGeom prst="rect">
            <a:avLst/>
          </a:prstGeom>
        </p:spPr>
      </p:pic>
      <p:pic>
        <p:nvPicPr>
          <p:cNvPr id="19" name="Picture 18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A2A443AD-7772-E179-3EAF-A11060AB32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3" r="4" b="28431"/>
          <a:stretch/>
        </p:blipFill>
        <p:spPr>
          <a:xfrm>
            <a:off x="3808119" y="4633558"/>
            <a:ext cx="2263116" cy="1422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FBB510-CD63-4F76-9E72-E2D117E2D0D8}"/>
              </a:ext>
            </a:extLst>
          </p:cNvPr>
          <p:cNvSpPr txBox="1"/>
          <p:nvPr/>
        </p:nvSpPr>
        <p:spPr>
          <a:xfrm>
            <a:off x="10689923" y="6553995"/>
            <a:ext cx="1484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www.algosystems.gr </a:t>
            </a: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B768F-FE92-413E-82A9-EC3046A682A3}"/>
              </a:ext>
            </a:extLst>
          </p:cNvPr>
          <p:cNvSpPr txBox="1"/>
          <p:nvPr/>
        </p:nvSpPr>
        <p:spPr>
          <a:xfrm>
            <a:off x="10689923" y="6553995"/>
            <a:ext cx="1484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www.algosystems.gr </a:t>
            </a: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7F9B933-83C5-9DB9-968B-AE376F888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9" y="6528278"/>
            <a:ext cx="1188732" cy="22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5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C20A71-13BD-94C9-3875-B8D7AE9B7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55" t="31958" r="43928" b="32063"/>
          <a:stretch/>
        </p:blipFill>
        <p:spPr>
          <a:xfrm>
            <a:off x="231393" y="3555551"/>
            <a:ext cx="2816753" cy="2571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04E1D8-3C55-BBFD-30E7-5E3E4859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380" y="272566"/>
            <a:ext cx="7076889" cy="5308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We share some </a:t>
            </a:r>
            <a:r>
              <a:rPr lang="en-US" sz="4000" b="1" dirty="0">
                <a:solidFill>
                  <a:srgbClr val="0070C0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#AlgoVibes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B21CC-5A14-FC6D-9B53-5856821C1B6E}"/>
              </a:ext>
            </a:extLst>
          </p:cNvPr>
          <p:cNvSpPr txBox="1"/>
          <p:nvPr/>
        </p:nvSpPr>
        <p:spPr>
          <a:xfrm>
            <a:off x="6437885" y="5610982"/>
            <a:ext cx="1495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67B951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#Celebrations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F68BC-878F-90C7-BB42-9CA68C0FA9E8}"/>
              </a:ext>
            </a:extLst>
          </p:cNvPr>
          <p:cNvSpPr txBox="1"/>
          <p:nvPr/>
        </p:nvSpPr>
        <p:spPr>
          <a:xfrm>
            <a:off x="245391" y="6038735"/>
            <a:ext cx="247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67B951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#TeamBondingActivities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EFF1C-4046-C12C-E0E7-D1B38DB60E44}"/>
              </a:ext>
            </a:extLst>
          </p:cNvPr>
          <p:cNvSpPr txBox="1"/>
          <p:nvPr/>
        </p:nvSpPr>
        <p:spPr>
          <a:xfrm>
            <a:off x="5646706" y="4935227"/>
            <a:ext cx="192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</a:rPr>
              <a:t>#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Algoversaries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tifakt Element Hair" panose="020B0203050000020004" pitchFamily="34" charset="0"/>
              <a:ea typeface="Artifakt Element Hair" panose="020B02030500000200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0988BC-390E-C0C1-EAA1-54999C3A678E}"/>
              </a:ext>
            </a:extLst>
          </p:cNvPr>
          <p:cNvSpPr txBox="1"/>
          <p:nvPr/>
        </p:nvSpPr>
        <p:spPr>
          <a:xfrm rot="16200000">
            <a:off x="2511065" y="4164581"/>
            <a:ext cx="158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67B951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#Development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87E6CD-E018-8A9A-A9D7-6BEFE0BCE29F}"/>
              </a:ext>
            </a:extLst>
          </p:cNvPr>
          <p:cNvSpPr txBox="1"/>
          <p:nvPr/>
        </p:nvSpPr>
        <p:spPr>
          <a:xfrm>
            <a:off x="10689923" y="6553995"/>
            <a:ext cx="1484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www.algosystems.gr </a:t>
            </a: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CE3576-97BA-CC60-8C70-86C3AC564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9" y="6528278"/>
            <a:ext cx="1188732" cy="2205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9F35F8-4222-032E-9C8E-8162B55049F7}"/>
              </a:ext>
            </a:extLst>
          </p:cNvPr>
          <p:cNvSpPr txBox="1"/>
          <p:nvPr/>
        </p:nvSpPr>
        <p:spPr>
          <a:xfrm rot="16200000">
            <a:off x="7541904" y="4935226"/>
            <a:ext cx="189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67B951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#ThingsTo</a:t>
            </a:r>
            <a:r>
              <a:rPr kumimoji="0" lang="en-US" b="1" i="0" u="none" strike="noStrike" kern="1200" cap="none" spc="0" normalizeH="0" noProof="0">
                <a:ln>
                  <a:noFill/>
                </a:ln>
                <a:solidFill>
                  <a:srgbClr val="67B951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Do-Visit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67B951"/>
              </a:solidFill>
              <a:effectLst/>
              <a:uLnTx/>
              <a:uFillTx/>
              <a:latin typeface="Artifakt Element Hair" panose="020B0203050000020004" pitchFamily="34" charset="0"/>
              <a:ea typeface="Artifakt Element Hair" panose="020B0203050000020004" pitchFamily="34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A80067-05EE-0BFF-76D1-8169D00F3F8C}"/>
              </a:ext>
            </a:extLst>
          </p:cNvPr>
          <p:cNvSpPr txBox="1"/>
          <p:nvPr/>
        </p:nvSpPr>
        <p:spPr>
          <a:xfrm>
            <a:off x="4814427" y="2647950"/>
            <a:ext cx="1623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#SummerDream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A2A11D-A132-DC8A-2D0F-FCF54E4903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378"/>
          <a:stretch/>
        </p:blipFill>
        <p:spPr>
          <a:xfrm>
            <a:off x="6481378" y="1447867"/>
            <a:ext cx="5659783" cy="17505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2BD466D-D92B-AE47-D561-93BC7893333B}"/>
              </a:ext>
            </a:extLst>
          </p:cNvPr>
          <p:cNvSpPr txBox="1"/>
          <p:nvPr/>
        </p:nvSpPr>
        <p:spPr>
          <a:xfrm rot="16200000">
            <a:off x="846135" y="1797222"/>
            <a:ext cx="27764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1">
                    <a:lumMod val="75000"/>
                  </a:schemeClr>
                </a:solidFill>
                <a:latin typeface="Artifakt Element Hair" panose="020B0203050000020004"/>
              </a:rPr>
              <a:t>#International Women's Day</a:t>
            </a:r>
            <a:endParaRPr lang="el-GR" sz="16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389A14-306A-5474-5E68-AAB627B50F96}"/>
              </a:ext>
            </a:extLst>
          </p:cNvPr>
          <p:cNvSpPr txBox="1"/>
          <p:nvPr/>
        </p:nvSpPr>
        <p:spPr>
          <a:xfrm>
            <a:off x="4719306" y="6074400"/>
            <a:ext cx="1718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tifakt Element Hair" panose="020B0203050000020004"/>
              </a:rPr>
              <a:t>#SecretSanta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DF6E58-8F57-DB70-7A2E-C529ED5F5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9011" y="3836382"/>
            <a:ext cx="3167598" cy="2777023"/>
          </a:xfrm>
          <a:prstGeom prst="rect">
            <a:avLst/>
          </a:prstGeom>
        </p:spPr>
      </p:pic>
      <p:pic>
        <p:nvPicPr>
          <p:cNvPr id="28" name="Picture 27" descr="A group of mugs and a bag&#10;&#10;Description automatically generated">
            <a:extLst>
              <a:ext uri="{FF2B5EF4-FFF2-40B4-BE49-F238E27FC236}">
                <a16:creationId xmlns:a16="http://schemas.microsoft.com/office/drawing/2014/main" id="{29CDD016-D7AD-4707-3D26-4C20B44E9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1" y="876179"/>
            <a:ext cx="1858345" cy="2478566"/>
          </a:xfrm>
          <a:prstGeom prst="rect">
            <a:avLst/>
          </a:prstGeom>
        </p:spPr>
      </p:pic>
      <p:pic>
        <p:nvPicPr>
          <p:cNvPr id="30" name="Picture 29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FF2AD12D-2EFA-41F1-4513-C124865E8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9" y="876179"/>
            <a:ext cx="1858344" cy="24785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7CD857-794F-4FE4-18F0-3CD3B478F22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230"/>
          <a:stretch/>
        </p:blipFill>
        <p:spPr>
          <a:xfrm>
            <a:off x="3630608" y="3792288"/>
            <a:ext cx="1808380" cy="18781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12C7E3D-8DCB-5F8A-1859-2E7114C3CD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8940" y="852703"/>
            <a:ext cx="2114733" cy="154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5" grpId="0"/>
      <p:bldP spid="17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88D7F17-0D3E-5B82-30D3-F90809674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64" y="1658287"/>
            <a:ext cx="4092693" cy="433880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F5A206-F74C-6A3B-E13E-7396AE9CF6CD}"/>
              </a:ext>
            </a:extLst>
          </p:cNvPr>
          <p:cNvSpPr txBox="1">
            <a:spLocks/>
          </p:cNvSpPr>
          <p:nvPr/>
        </p:nvSpPr>
        <p:spPr>
          <a:xfrm>
            <a:off x="865129" y="223988"/>
            <a:ext cx="10461742" cy="626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j-cs"/>
              </a:rPr>
              <a:t>We love to give back</a:t>
            </a:r>
            <a:endParaRPr kumimoji="0" lang="el-GR" sz="4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Artifakt Element Hair" panose="020B0203050000020004" pitchFamily="34" charset="0"/>
              <a:cs typeface="+mj-cs"/>
            </a:endParaRPr>
          </a:p>
        </p:txBody>
      </p:sp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DC192741-04F8-4294-961F-B93341DFF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03" y="1057637"/>
            <a:ext cx="3842076" cy="3842076"/>
          </a:xfrm>
          <a:prstGeom prst="rect">
            <a:avLst/>
          </a:prstGeom>
        </p:spPr>
      </p:pic>
      <p:pic>
        <p:nvPicPr>
          <p:cNvPr id="9" name="Picture 2" descr="Πανελλαδική συγκέντρωση σχολικών ειδών από «Το Χαμόγελο του Παιδιού» για να  πάνε όλα τα παιδιά με αξιοπρέπεια και ασφάλεια στο σχολείο!">
            <a:extLst>
              <a:ext uri="{FF2B5EF4-FFF2-40B4-BE49-F238E27FC236}">
                <a16:creationId xmlns:a16="http://schemas.microsoft.com/office/drawing/2014/main" id="{72EA7043-E3CD-27A0-8ABA-F20A6EF7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41" y="4979319"/>
            <a:ext cx="3295028" cy="173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8A66F-8B63-6369-0591-F9DC43FA14A0}"/>
              </a:ext>
            </a:extLst>
          </p:cNvPr>
          <p:cNvSpPr txBox="1"/>
          <p:nvPr/>
        </p:nvSpPr>
        <p:spPr>
          <a:xfrm>
            <a:off x="320842" y="1196622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67B951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#Health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A6D78C-F5B6-2686-881C-F0BF4F774A60}"/>
              </a:ext>
            </a:extLst>
          </p:cNvPr>
          <p:cNvSpPr txBox="1"/>
          <p:nvPr/>
        </p:nvSpPr>
        <p:spPr>
          <a:xfrm>
            <a:off x="5054611" y="4965505"/>
            <a:ext cx="1760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</a:rPr>
              <a:t>#Clothe</a:t>
            </a:r>
            <a:r>
              <a:rPr lang="en-US" sz="1600" b="1">
                <a:solidFill>
                  <a:srgbClr val="FF0000"/>
                </a:solidFill>
                <a:latin typeface="Artifakt Element Hair" panose="020B0203050000020004" pitchFamily="34" charset="0"/>
                <a:ea typeface="Artifakt Element Hair" panose="020B0203050000020004" pitchFamily="34" charset="0"/>
              </a:rPr>
              <a:t>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</a:rPr>
              <a:t>Donation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09F229-5614-6DC9-3566-4A22164B1822}"/>
              </a:ext>
            </a:extLst>
          </p:cNvPr>
          <p:cNvSpPr txBox="1"/>
          <p:nvPr/>
        </p:nvSpPr>
        <p:spPr>
          <a:xfrm>
            <a:off x="5292891" y="5845592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67B951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#RaceForTheCure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CF787D-1B4F-729F-3CA8-11B6724723B0}"/>
              </a:ext>
            </a:extLst>
          </p:cNvPr>
          <p:cNvSpPr txBox="1"/>
          <p:nvPr/>
        </p:nvSpPr>
        <p:spPr>
          <a:xfrm>
            <a:off x="9570875" y="1337100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#BeachCleanUp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9C506F-481E-1E8D-4319-3FEEBA43601A}"/>
              </a:ext>
            </a:extLst>
          </p:cNvPr>
          <p:cNvSpPr txBox="1"/>
          <p:nvPr/>
        </p:nvSpPr>
        <p:spPr>
          <a:xfrm>
            <a:off x="9779161" y="4219889"/>
            <a:ext cx="1821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67B951"/>
                </a:solidFill>
                <a:effectLst/>
                <a:uLnTx/>
                <a:uFillTx/>
                <a:latin typeface="Artifakt Element Hair" panose="020B0203050000020004" pitchFamily="34" charset="0"/>
                <a:ea typeface="Artifakt Element Hair" panose="020B0203050000020004" pitchFamily="34" charset="0"/>
                <a:cs typeface="+mn-cs"/>
              </a:rPr>
              <a:t>#XamogeloPaidiou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6F2068-F63E-F736-2697-47425A9A663C}"/>
              </a:ext>
            </a:extLst>
          </p:cNvPr>
          <p:cNvSpPr txBox="1"/>
          <p:nvPr/>
        </p:nvSpPr>
        <p:spPr>
          <a:xfrm>
            <a:off x="10689923" y="6553995"/>
            <a:ext cx="1484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www.algosystems.gr </a:t>
            </a: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419047-FE4B-C777-3D35-49C0C96F2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9" y="6528278"/>
            <a:ext cx="1188732" cy="220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B8E64B-9947-BDF3-255F-B9233B93B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8978" y="1798765"/>
            <a:ext cx="2608079" cy="195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5BA9"/>
      </a:dk2>
      <a:lt2>
        <a:srgbClr val="E7E6E6"/>
      </a:lt2>
      <a:accent1>
        <a:srgbClr val="005BA9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5BA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4936DAD0DE842BC3622742BD6C63D" ma:contentTypeVersion="20" ma:contentTypeDescription="Create a new document." ma:contentTypeScope="" ma:versionID="3b194ff935a2809f72ae3550e46b468d">
  <xsd:schema xmlns:xsd="http://www.w3.org/2001/XMLSchema" xmlns:xs="http://www.w3.org/2001/XMLSchema" xmlns:p="http://schemas.microsoft.com/office/2006/metadata/properties" xmlns:ns1="http://schemas.microsoft.com/sharepoint/v3" xmlns:ns2="77d03587-e770-4633-9154-ca8f2708cf92" xmlns:ns3="445d1ef6-a095-48ec-b15e-089e4448e4bf" targetNamespace="http://schemas.microsoft.com/office/2006/metadata/properties" ma:root="true" ma:fieldsID="ba6e01da1f1d15f35bb0464ca96378d0" ns1:_="" ns2:_="" ns3:_="">
    <xsd:import namespace="http://schemas.microsoft.com/sharepoint/v3"/>
    <xsd:import namespace="77d03587-e770-4633-9154-ca8f2708cf92"/>
    <xsd:import namespace="445d1ef6-a095-48ec-b15e-089e4448e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03587-e770-4633-9154-ca8f2708cf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7dcdf11-92cf-43dc-aef4-c403d2eb99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d1ef6-a095-48ec-b15e-089e4448e4b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f491963-4d77-4fc1-b8bf-4197bb2eec3a}" ma:internalName="TaxCatchAll" ma:showField="CatchAllData" ma:web="445d1ef6-a095-48ec-b15e-089e4448e4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445d1ef6-a095-48ec-b15e-089e4448e4bf" xsi:nil="true"/>
    <lcf76f155ced4ddcb4097134ff3c332f xmlns="77d03587-e770-4633-9154-ca8f2708cf9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127097-4411-499B-B339-1D3CE59B6015}">
  <ds:schemaRefs>
    <ds:schemaRef ds:uri="445d1ef6-a095-48ec-b15e-089e4448e4bf"/>
    <ds:schemaRef ds:uri="77d03587-e770-4633-9154-ca8f2708cf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8C90725-18F3-456A-9115-013FF7273DDC}">
  <ds:schemaRefs>
    <ds:schemaRef ds:uri="445d1ef6-a095-48ec-b15e-089e4448e4bf"/>
    <ds:schemaRef ds:uri="77d03587-e770-4633-9154-ca8f2708cf92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C5EB5B7-5433-4935-9C19-2268586E60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208</Words>
  <Application>Microsoft Office PowerPoint</Application>
  <PresentationFormat>Widescreen</PresentationFormat>
  <Paragraphs>80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Amasis MT Pro Light</vt:lpstr>
      <vt:lpstr>Arial</vt:lpstr>
      <vt:lpstr>Artifakt Element Hair</vt:lpstr>
      <vt:lpstr>Calibri</vt:lpstr>
      <vt:lpstr>Calibri </vt:lpstr>
      <vt:lpstr>Calibri Light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Cool Offices </vt:lpstr>
      <vt:lpstr>We share some #AlgoVibes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Vaidi</dc:creator>
  <cp:lastModifiedBy>Sofia Karampa</cp:lastModifiedBy>
  <cp:revision>7</cp:revision>
  <cp:lastPrinted>2022-11-03T17:49:13Z</cp:lastPrinted>
  <dcterms:created xsi:type="dcterms:W3CDTF">2022-11-02T13:47:50Z</dcterms:created>
  <dcterms:modified xsi:type="dcterms:W3CDTF">2024-04-18T16:10:29Z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0x010100DAA4936DAD0DE842BC3622742BD6C63D</vt:lpwstr>
  </property>
  <property fmtid="{D5CDD505-2E9C-101B-9397-08002B2CF9AE}" pid="3" name="MediaServiceImageTags">
    <vt:lpwstr/>
  </property>
</Properties>
</file>