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drawings/drawing2.xml" ContentType="application/vnd.openxmlformats-officedocument.drawingml.chartshapes+xml"/>
  <Override PartName="/ppt/charts/chart22.xml" ContentType="application/vnd.openxmlformats-officedocument.drawingml.chart+xml"/>
  <Override PartName="/ppt/drawings/drawing3.xml" ContentType="application/vnd.openxmlformats-officedocument.drawingml.chartshapes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theme/themeOverride1.xml" ContentType="application/vnd.openxmlformats-officedocument.themeOverrid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drawings/drawing4.xml" ContentType="application/vnd.openxmlformats-officedocument.drawingml.chartshapes+xml"/>
  <Override PartName="/ppt/charts/chart31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32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33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34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35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</p:sldMasterIdLst>
  <p:notesMasterIdLst>
    <p:notesMasterId r:id="rId44"/>
  </p:notesMasterIdLst>
  <p:sldIdLst>
    <p:sldId id="256" r:id="rId2"/>
    <p:sldId id="440" r:id="rId3"/>
    <p:sldId id="467" r:id="rId4"/>
    <p:sldId id="468" r:id="rId5"/>
    <p:sldId id="470" r:id="rId6"/>
    <p:sldId id="469" r:id="rId7"/>
    <p:sldId id="471" r:id="rId8"/>
    <p:sldId id="497" r:id="rId9"/>
    <p:sldId id="499" r:id="rId10"/>
    <p:sldId id="500" r:id="rId11"/>
    <p:sldId id="475" r:id="rId12"/>
    <p:sldId id="501" r:id="rId13"/>
    <p:sldId id="502" r:id="rId14"/>
    <p:sldId id="503" r:id="rId15"/>
    <p:sldId id="504" r:id="rId16"/>
    <p:sldId id="505" r:id="rId17"/>
    <p:sldId id="481" r:id="rId18"/>
    <p:sldId id="525" r:id="rId19"/>
    <p:sldId id="526" r:id="rId20"/>
    <p:sldId id="523" r:id="rId21"/>
    <p:sldId id="506" r:id="rId22"/>
    <p:sldId id="507" r:id="rId23"/>
    <p:sldId id="508" r:id="rId24"/>
    <p:sldId id="509" r:id="rId25"/>
    <p:sldId id="511" r:id="rId26"/>
    <p:sldId id="512" r:id="rId27"/>
    <p:sldId id="513" r:id="rId28"/>
    <p:sldId id="516" r:id="rId29"/>
    <p:sldId id="490" r:id="rId30"/>
    <p:sldId id="514" r:id="rId31"/>
    <p:sldId id="494" r:id="rId32"/>
    <p:sldId id="515" r:id="rId33"/>
    <p:sldId id="522" r:id="rId34"/>
    <p:sldId id="496" r:id="rId35"/>
    <p:sldId id="518" r:id="rId36"/>
    <p:sldId id="520" r:id="rId37"/>
    <p:sldId id="517" r:id="rId38"/>
    <p:sldId id="519" r:id="rId39"/>
    <p:sldId id="521" r:id="rId40"/>
    <p:sldId id="524" r:id="rId41"/>
    <p:sldId id="492" r:id="rId42"/>
    <p:sldId id="527" r:id="rId43"/>
  </p:sldIdLst>
  <p:sldSz cx="12192000" cy="6858000"/>
  <p:notesSz cx="12192000" cy="6858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25" autoAdjust="0"/>
    <p:restoredTop sz="94660"/>
  </p:normalViewPr>
  <p:slideViewPr>
    <p:cSldViewPr>
      <p:cViewPr varScale="1">
        <p:scale>
          <a:sx n="89" d="100"/>
          <a:sy n="89" d="100"/>
        </p:scale>
        <p:origin x="114" y="1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ioudis\Desktop\&#914;&#953;&#946;&#955;&#943;&#959;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917;&#924;&#928;\Drafts\&#915;&#961;&#945;&#966;&#942;&#956;&#945;&#964;&#945;%20&#917;&#924;&#928;%2003.09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917;&#924;&#928;\Drafts\&#915;&#961;&#945;&#966;&#942;&#956;&#945;&#964;&#945;%20&#917;&#924;&#928;%2003.09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917;&#924;&#928;\Drafts\&#915;&#961;&#945;&#966;&#942;&#956;&#945;&#964;&#945;%20&#917;&#924;&#928;%2003.09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917;&#924;&#928;\Drafts\&#915;&#961;&#945;&#966;&#942;&#956;&#945;&#964;&#945;%20&#917;&#924;&#928;%2003.09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Excel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&#914;&#953;&#946;&#955;&#943;&#959;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917;&#924;&#928;\Drafts\&#915;&#961;&#945;&#966;&#942;&#956;&#945;&#964;&#945;%20&#917;&#924;&#928;%2003.09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nioudis\Desktop\&#914;&#953;&#946;&#955;&#943;&#959;1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917;&#924;&#928;\Drafts\&#915;&#961;&#945;&#966;&#942;&#956;&#945;&#964;&#945;%20&#917;&#924;&#928;%2003.09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Excel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917;&#924;&#928;\Drafts\&#915;&#961;&#945;&#966;&#942;&#956;&#945;&#964;&#945;%20&#917;&#924;&#928;%2003.09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917;&#924;&#928;\Drafts\&#915;&#961;&#945;&#966;&#942;&#956;&#945;&#964;&#945;%20&#917;&#924;&#928;%2003.09.xlsx" TargetMode="Externa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H:\&#917;&#924;&#928;\Drafts\&#915;&#961;&#945;&#966;&#942;&#956;&#945;&#964;&#945;%20&#917;&#924;&#928;%2003.09.xlsx" TargetMode="Externa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H:\&#917;&#924;&#928;\Drafts\&#915;&#961;&#945;&#966;&#942;&#956;&#945;&#964;&#945;%20&#917;&#924;&#928;%2003.09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917;&#924;&#928;\Drafts\&#915;&#961;&#945;&#966;&#942;&#956;&#945;&#964;&#945;%20&#917;&#924;&#928;%2001.09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917;&#924;&#928;\Drafts\&#915;&#961;&#945;&#966;&#942;&#956;&#945;&#964;&#945;%20&#917;&#924;&#928;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holas\OneDrive\&#933;&#960;&#959;&#955;&#959;&#947;&#953;&#963;&#964;&#942;&#962;\&#915;&#961;&#945;&#966;&#942;&#956;&#945;&#964;&#945;%20&#917;&#924;&#928;%2002.09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917;&#924;&#928;\Drafts\&#915;&#961;&#945;&#966;&#942;&#956;&#945;&#964;&#945;%20&#917;&#924;&#928;%2001.09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917;&#924;&#928;\Drafts\&#915;&#961;&#945;&#966;&#942;&#956;&#945;&#964;&#945;%20&#917;&#924;&#928;%2001.09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917;&#924;&#928;\Drafts\&#915;&#961;&#945;&#966;&#942;&#956;&#945;&#964;&#945;%20&#917;&#924;&#928;%2001.09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917;&#924;&#928;\Drafts\&#915;&#961;&#945;&#966;&#942;&#956;&#945;&#964;&#945;%20&#917;&#924;&#928;%2003.09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Excel.xlsx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Nicholas\OneDrive\&#933;&#960;&#959;&#955;&#959;&#947;&#953;&#963;&#964;&#942;&#962;\&#915;&#961;&#945;&#966;&#942;&#956;&#945;&#964;&#945;%20&#917;&#924;&#928;%2002.09.xlsx" TargetMode="Externa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&#914;&#953;&#946;&#955;&#943;&#959;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&#914;&#953;&#946;&#955;&#943;&#959;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&#914;&#953;&#946;&#955;&#943;&#959;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&#914;&#953;&#946;&#955;&#943;&#959;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&#914;&#953;&#946;&#955;&#943;&#959;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917;&#924;&#928;\Drafts\&#915;&#961;&#945;&#966;&#942;&#956;&#945;&#964;&#945;%20&#917;&#924;&#928;%2003.09.xlsx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917;&#924;&#928;\Drafts\&#915;&#961;&#945;&#966;&#942;&#956;&#945;&#964;&#945;%20&#917;&#924;&#928;%2003.09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914;&#953;&#946;&#955;&#943;&#959;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917;&#924;&#928;\Drafts\&#915;&#961;&#945;&#966;&#942;&#956;&#945;&#964;&#945;%20&#917;&#924;&#928;%2003.09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______________Microsoft_Excel1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Excel2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&#914;&#953;&#946;&#955;&#943;&#959;1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917;&#924;&#928;\Drafts\&#915;&#961;&#945;&#966;&#942;&#956;&#945;&#964;&#945;%20&#917;&#924;&#928;%2003.0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r>
              <a:rPr lang="el-GR"/>
              <a:t>Γυναίκες στο ΕΜΠ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l-G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Φύλλο3!$A$2:$A$5</c:f>
              <c:strCache>
                <c:ptCount val="4"/>
                <c:pt idx="0">
                  <c:v>1991-1995</c:v>
                </c:pt>
                <c:pt idx="1">
                  <c:v>1996-2001</c:v>
                </c:pt>
                <c:pt idx="2">
                  <c:v>2002-2010</c:v>
                </c:pt>
                <c:pt idx="3">
                  <c:v>2011-2019</c:v>
                </c:pt>
              </c:strCache>
            </c:strRef>
          </c:cat>
          <c:val>
            <c:numRef>
              <c:f>Φύλλο3!$B$2:$B$5</c:f>
              <c:numCache>
                <c:formatCode>0.00%</c:formatCode>
                <c:ptCount val="4"/>
                <c:pt idx="0">
                  <c:v>0.219</c:v>
                </c:pt>
                <c:pt idx="1">
                  <c:v>0.30599999999999999</c:v>
                </c:pt>
                <c:pt idx="2">
                  <c:v>0.39500000000000002</c:v>
                </c:pt>
                <c:pt idx="3">
                  <c:v>0.371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512-4BB5-B9F2-83C9BF8E7D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1162272"/>
        <c:axId val="341162600"/>
      </c:lineChart>
      <c:catAx>
        <c:axId val="341162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l-GR"/>
          </a:p>
        </c:txPr>
        <c:crossAx val="341162600"/>
        <c:crosses val="autoZero"/>
        <c:auto val="1"/>
        <c:lblAlgn val="ctr"/>
        <c:lblOffset val="100"/>
        <c:noMultiLvlLbl val="0"/>
      </c:catAx>
      <c:valAx>
        <c:axId val="341162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l-GR"/>
          </a:p>
        </c:txPr>
        <c:crossAx val="341162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Cambria" panose="02040503050406030204" pitchFamily="18" charset="0"/>
          <a:ea typeface="Cambria" panose="02040503050406030204" pitchFamily="18" charset="0"/>
        </a:defRPr>
      </a:pPr>
      <a:endParaRPr lang="el-G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'Σχήμα 4.4'!$B$1</c:f>
              <c:strCache>
                <c:ptCount val="1"/>
                <c:pt idx="0">
                  <c:v>Μεταπτυχιακό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itchFamily="18" charset="0"/>
                    <a:ea typeface="Cambria" pitchFamily="18" charset="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'Σχήμα 4.4'!$A$2:$A$8</c:f>
              <c:strCache>
                <c:ptCount val="7"/>
                <c:pt idx="0">
                  <c:v>1976-1980</c:v>
                </c:pt>
                <c:pt idx="1">
                  <c:v>1981-1985</c:v>
                </c:pt>
                <c:pt idx="2">
                  <c:v>1986-1990</c:v>
                </c:pt>
                <c:pt idx="3">
                  <c:v>1991-1995</c:v>
                </c:pt>
                <c:pt idx="4">
                  <c:v>1996-2001</c:v>
                </c:pt>
                <c:pt idx="5">
                  <c:v>2002-2010</c:v>
                </c:pt>
                <c:pt idx="6">
                  <c:v>2011-2019</c:v>
                </c:pt>
              </c:strCache>
            </c:strRef>
          </c:cat>
          <c:val>
            <c:numRef>
              <c:f>'Σχήμα 4.4'!$B$2:$B$8</c:f>
              <c:numCache>
                <c:formatCode>0%</c:formatCode>
                <c:ptCount val="7"/>
                <c:pt idx="0">
                  <c:v>0.17</c:v>
                </c:pt>
                <c:pt idx="1">
                  <c:v>0.19</c:v>
                </c:pt>
                <c:pt idx="2">
                  <c:v>0.19</c:v>
                </c:pt>
                <c:pt idx="3">
                  <c:v>0.21000000000000016</c:v>
                </c:pt>
                <c:pt idx="4" formatCode="0.00%">
                  <c:v>0.35500000000000032</c:v>
                </c:pt>
                <c:pt idx="5" formatCode="0.00%">
                  <c:v>0.53200000000000003</c:v>
                </c:pt>
                <c:pt idx="6">
                  <c:v>0.51900000000000002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61-49DD-8C78-8563B3ED6894}"/>
            </c:ext>
          </c:extLst>
        </c:ser>
        <c:ser>
          <c:idx val="1"/>
          <c:order val="1"/>
          <c:tx>
            <c:strRef>
              <c:f>'Σχήμα 4.4'!$C$1</c:f>
              <c:strCache>
                <c:ptCount val="1"/>
                <c:pt idx="0">
                  <c:v>Διδακτορικό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2"/>
                    </a:solidFill>
                    <a:latin typeface="Cambria" pitchFamily="18" charset="0"/>
                    <a:ea typeface="Cambria" pitchFamily="18" charset="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'Σχήμα 4.4'!$A$2:$A$8</c:f>
              <c:strCache>
                <c:ptCount val="7"/>
                <c:pt idx="0">
                  <c:v>1976-1980</c:v>
                </c:pt>
                <c:pt idx="1">
                  <c:v>1981-1985</c:v>
                </c:pt>
                <c:pt idx="2">
                  <c:v>1986-1990</c:v>
                </c:pt>
                <c:pt idx="3">
                  <c:v>1991-1995</c:v>
                </c:pt>
                <c:pt idx="4">
                  <c:v>1996-2001</c:v>
                </c:pt>
                <c:pt idx="5">
                  <c:v>2002-2010</c:v>
                </c:pt>
                <c:pt idx="6">
                  <c:v>2011-2019</c:v>
                </c:pt>
              </c:strCache>
            </c:strRef>
          </c:cat>
          <c:val>
            <c:numRef>
              <c:f>'Σχήμα 4.4'!$C$2:$C$8</c:f>
              <c:numCache>
                <c:formatCode>General</c:formatCode>
                <c:ptCount val="7"/>
                <c:pt idx="4" formatCode="0.00%">
                  <c:v>0.14300000000000004</c:v>
                </c:pt>
                <c:pt idx="5" formatCode="0.00%">
                  <c:v>0.14200000000000004</c:v>
                </c:pt>
                <c:pt idx="6" formatCode="0.00%">
                  <c:v>0.16800000000000001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61-49DD-8C78-8563B3ED68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2909696"/>
        <c:axId val="112792704"/>
      </c:barChart>
      <c:catAx>
        <c:axId val="112909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ea typeface="Cambria" pitchFamily="18" charset="0"/>
                <a:cs typeface="+mn-cs"/>
              </a:defRPr>
            </a:pPr>
            <a:endParaRPr lang="el-GR"/>
          </a:p>
        </c:txPr>
        <c:crossAx val="112792704"/>
        <c:crosses val="autoZero"/>
        <c:auto val="1"/>
        <c:lblAlgn val="ctr"/>
        <c:lblOffset val="100"/>
        <c:noMultiLvlLbl val="0"/>
      </c:catAx>
      <c:valAx>
        <c:axId val="112792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ea typeface="Cambria" pitchFamily="18" charset="0"/>
                <a:cs typeface="+mn-cs"/>
              </a:defRPr>
            </a:pPr>
            <a:endParaRPr lang="el-GR"/>
          </a:p>
        </c:txPr>
        <c:crossAx val="112909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  <a:ea typeface="Cambria" pitchFamily="18" charset="0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560626018402195E-2"/>
          <c:y val="6.4257028112449793E-2"/>
          <c:w val="0.86922128228395323"/>
          <c:h val="0.774424627644437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Cambria" pitchFamily="18" charset="0"/>
                    <a:ea typeface="Cambria" pitchFamily="18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'Σχήμα 4.5'!$A$1:$A$5</c:f>
              <c:strCache>
                <c:ptCount val="5"/>
                <c:pt idx="0">
                  <c:v>Επιστημονικό ενδιαφέρον</c:v>
                </c:pt>
                <c:pt idx="1">
                  <c:v>Εκτίμηση για ευκολία στην εύρεση εργασίας</c:v>
                </c:pt>
                <c:pt idx="2">
                  <c:v>Δυσκολίες στην εύρεση εργασίας</c:v>
                </c:pt>
                <c:pt idx="3">
                  <c:v>Καλύτερη σταδιοδρομία</c:v>
                </c:pt>
                <c:pt idx="4">
                  <c:v>Άλλος λόγος</c:v>
                </c:pt>
              </c:strCache>
            </c:strRef>
          </c:cat>
          <c:val>
            <c:numRef>
              <c:f>'Σχήμα 4.5'!$B$1:$B$5</c:f>
              <c:numCache>
                <c:formatCode>0.00%</c:formatCode>
                <c:ptCount val="5"/>
                <c:pt idx="0">
                  <c:v>0.33500000000000046</c:v>
                </c:pt>
                <c:pt idx="1">
                  <c:v>6.3E-2</c:v>
                </c:pt>
                <c:pt idx="2">
                  <c:v>4.2000000000000023E-2</c:v>
                </c:pt>
                <c:pt idx="3">
                  <c:v>0.48200000000000032</c:v>
                </c:pt>
                <c:pt idx="4">
                  <c:v>7.8000000000000014E-2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5F-4A58-956F-0FAF3F0E4C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2821376"/>
        <c:axId val="112822912"/>
      </c:barChart>
      <c:catAx>
        <c:axId val="11282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ea typeface="Cambria" pitchFamily="18" charset="0"/>
                <a:cs typeface="+mn-cs"/>
              </a:defRPr>
            </a:pPr>
            <a:endParaRPr lang="el-GR"/>
          </a:p>
        </c:txPr>
        <c:crossAx val="112822912"/>
        <c:crosses val="autoZero"/>
        <c:auto val="1"/>
        <c:lblAlgn val="ctr"/>
        <c:lblOffset val="100"/>
        <c:noMultiLvlLbl val="0"/>
      </c:catAx>
      <c:valAx>
        <c:axId val="112822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ea typeface="Cambria" pitchFamily="18" charset="0"/>
                <a:cs typeface="+mn-cs"/>
              </a:defRPr>
            </a:pPr>
            <a:endParaRPr lang="el-GR"/>
          </a:p>
        </c:txPr>
        <c:crossAx val="112821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'6.2'!$B$1</c:f>
              <c:strCache>
                <c:ptCount val="1"/>
                <c:pt idx="0">
                  <c:v>2011-2019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'6.2'!$A$2:$A$10</c:f>
              <c:strCache>
                <c:ptCount val="9"/>
                <c:pt idx="0">
                  <c:v>Πολιτικός</c:v>
                </c:pt>
                <c:pt idx="1">
                  <c:v>Αρχιτέκτονας</c:v>
                </c:pt>
                <c:pt idx="2">
                  <c:v>Τοπογράφος</c:v>
                </c:pt>
                <c:pt idx="3">
                  <c:v>Ηλεκτρολόγος</c:v>
                </c:pt>
                <c:pt idx="4">
                  <c:v>Μηχανολόγος</c:v>
                </c:pt>
                <c:pt idx="5">
                  <c:v>Χημικός</c:v>
                </c:pt>
                <c:pt idx="6">
                  <c:v>Μεταλλειολόγος</c:v>
                </c:pt>
                <c:pt idx="7">
                  <c:v>Ναυπηγός</c:v>
                </c:pt>
                <c:pt idx="8">
                  <c:v>ΣΕΜΦΕ</c:v>
                </c:pt>
              </c:strCache>
            </c:strRef>
          </c:cat>
          <c:val>
            <c:numRef>
              <c:f>'6.2'!$B$2:$B$10</c:f>
              <c:numCache>
                <c:formatCode>General</c:formatCode>
                <c:ptCount val="9"/>
                <c:pt idx="0">
                  <c:v>5</c:v>
                </c:pt>
                <c:pt idx="1">
                  <c:v>4</c:v>
                </c:pt>
                <c:pt idx="2">
                  <c:v>3.6</c:v>
                </c:pt>
                <c:pt idx="3">
                  <c:v>2.7</c:v>
                </c:pt>
                <c:pt idx="4">
                  <c:v>4.2</c:v>
                </c:pt>
                <c:pt idx="5">
                  <c:v>4.0999999999999996</c:v>
                </c:pt>
                <c:pt idx="6">
                  <c:v>5.8</c:v>
                </c:pt>
                <c:pt idx="7">
                  <c:v>3.1</c:v>
                </c:pt>
                <c:pt idx="8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78-43E3-9BDE-806E63EB31CF}"/>
            </c:ext>
          </c:extLst>
        </c:ser>
        <c:ser>
          <c:idx val="1"/>
          <c:order val="1"/>
          <c:tx>
            <c:strRef>
              <c:f>'6.2'!$C$1</c:f>
              <c:strCache>
                <c:ptCount val="1"/>
                <c:pt idx="0">
                  <c:v>2002-2010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233273056057855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F78-43E3-9BDE-806E63EB31C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2,2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F78-43E3-9BDE-806E63EB31CF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2,5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F78-43E3-9BDE-806E63EB31CF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4,1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F78-43E3-9BDE-806E63EB31CF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3,1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F78-43E3-9BDE-806E63EB31CF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6,8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EF78-43E3-9BDE-806E63EB31CF}"/>
                </c:ext>
              </c:extLst>
            </c:dLbl>
            <c:dLbl>
              <c:idx val="6"/>
              <c:layout>
                <c:manualLayout>
                  <c:x val="7.2332730560579544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F78-43E3-9BDE-806E63EB31CF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3,2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EF78-43E3-9BDE-806E63EB31CF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/>
                      <a:t>6,7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EF78-43E3-9BDE-806E63EB31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'6.2'!$A$2:$A$10</c:f>
              <c:strCache>
                <c:ptCount val="9"/>
                <c:pt idx="0">
                  <c:v>Πολιτικός</c:v>
                </c:pt>
                <c:pt idx="1">
                  <c:v>Αρχιτέκτονας</c:v>
                </c:pt>
                <c:pt idx="2">
                  <c:v>Τοπογράφος</c:v>
                </c:pt>
                <c:pt idx="3">
                  <c:v>Ηλεκτρολόγος</c:v>
                </c:pt>
                <c:pt idx="4">
                  <c:v>Μηχανολόγος</c:v>
                </c:pt>
                <c:pt idx="5">
                  <c:v>Χημικός</c:v>
                </c:pt>
                <c:pt idx="6">
                  <c:v>Μεταλλειολόγος</c:v>
                </c:pt>
                <c:pt idx="7">
                  <c:v>Ναυπηγός</c:v>
                </c:pt>
                <c:pt idx="8">
                  <c:v>ΣΕΜΦΕ</c:v>
                </c:pt>
              </c:strCache>
            </c:strRef>
          </c:cat>
          <c:val>
            <c:numRef>
              <c:f>'6.2'!$C$2:$C$10</c:f>
              <c:numCache>
                <c:formatCode>General</c:formatCode>
                <c:ptCount val="9"/>
                <c:pt idx="0">
                  <c:v>3.55</c:v>
                </c:pt>
                <c:pt idx="1">
                  <c:v>2.2200000000000002</c:v>
                </c:pt>
                <c:pt idx="2">
                  <c:v>2.4900000000000002</c:v>
                </c:pt>
                <c:pt idx="3">
                  <c:v>4.13</c:v>
                </c:pt>
                <c:pt idx="4">
                  <c:v>3.05</c:v>
                </c:pt>
                <c:pt idx="5">
                  <c:v>6.78</c:v>
                </c:pt>
                <c:pt idx="6">
                  <c:v>5.57</c:v>
                </c:pt>
                <c:pt idx="7">
                  <c:v>3.22</c:v>
                </c:pt>
                <c:pt idx="8">
                  <c:v>6.66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F78-43E3-9BDE-806E63EB31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6500232"/>
        <c:axId val="256500888"/>
      </c:barChart>
      <c:catAx>
        <c:axId val="256500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256500888"/>
        <c:crosses val="autoZero"/>
        <c:auto val="1"/>
        <c:lblAlgn val="ctr"/>
        <c:lblOffset val="100"/>
        <c:noMultiLvlLbl val="0"/>
      </c:catAx>
      <c:valAx>
        <c:axId val="256500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256500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'6.3'!$B$1</c:f>
              <c:strCache>
                <c:ptCount val="1"/>
                <c:pt idx="0">
                  <c:v>Μέση διάρκεια παραμονής στην πρώτη εργασίας (σε μήνες)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'6.3'!$A$2:$A$10</c:f>
              <c:strCache>
                <c:ptCount val="9"/>
                <c:pt idx="0">
                  <c:v>Πολιτικός</c:v>
                </c:pt>
                <c:pt idx="1">
                  <c:v>Αρχιτέκτονας</c:v>
                </c:pt>
                <c:pt idx="2">
                  <c:v>Τοπογράφος</c:v>
                </c:pt>
                <c:pt idx="3">
                  <c:v>Ηλεκτρολόγος</c:v>
                </c:pt>
                <c:pt idx="4">
                  <c:v>Μηχανολόγος</c:v>
                </c:pt>
                <c:pt idx="5">
                  <c:v>Χημικός</c:v>
                </c:pt>
                <c:pt idx="6">
                  <c:v>Μεταλλειολόγος</c:v>
                </c:pt>
                <c:pt idx="7">
                  <c:v>Ναυπηγός</c:v>
                </c:pt>
                <c:pt idx="8">
                  <c:v>ΣΕΜΦΕ*</c:v>
                </c:pt>
              </c:strCache>
            </c:strRef>
          </c:cat>
          <c:val>
            <c:numRef>
              <c:f>'6.3'!$B$2:$B$10</c:f>
              <c:numCache>
                <c:formatCode>General</c:formatCode>
                <c:ptCount val="9"/>
                <c:pt idx="0">
                  <c:v>23</c:v>
                </c:pt>
                <c:pt idx="1">
                  <c:v>21</c:v>
                </c:pt>
                <c:pt idx="2">
                  <c:v>26</c:v>
                </c:pt>
                <c:pt idx="3">
                  <c:v>27</c:v>
                </c:pt>
                <c:pt idx="4">
                  <c:v>28</c:v>
                </c:pt>
                <c:pt idx="5">
                  <c:v>24.5</c:v>
                </c:pt>
                <c:pt idx="6">
                  <c:v>29</c:v>
                </c:pt>
                <c:pt idx="7">
                  <c:v>31</c:v>
                </c:pt>
                <c:pt idx="8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CC-40E8-96D5-FDE028A3B95F}"/>
            </c:ext>
          </c:extLst>
        </c:ser>
        <c:ser>
          <c:idx val="1"/>
          <c:order val="1"/>
          <c:tx>
            <c:strRef>
              <c:f>'6.3'!$C$1</c:f>
              <c:strCache>
                <c:ptCount val="1"/>
                <c:pt idx="0">
                  <c:v>Διάμεσος παραμονής στην πρώτη εργασία (σε μήνες)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'6.3'!$A$2:$A$10</c:f>
              <c:strCache>
                <c:ptCount val="9"/>
                <c:pt idx="0">
                  <c:v>Πολιτικός</c:v>
                </c:pt>
                <c:pt idx="1">
                  <c:v>Αρχιτέκτονας</c:v>
                </c:pt>
                <c:pt idx="2">
                  <c:v>Τοπογράφος</c:v>
                </c:pt>
                <c:pt idx="3">
                  <c:v>Ηλεκτρολόγος</c:v>
                </c:pt>
                <c:pt idx="4">
                  <c:v>Μηχανολόγος</c:v>
                </c:pt>
                <c:pt idx="5">
                  <c:v>Χημικός</c:v>
                </c:pt>
                <c:pt idx="6">
                  <c:v>Μεταλλειολόγος</c:v>
                </c:pt>
                <c:pt idx="7">
                  <c:v>Ναυπηγός</c:v>
                </c:pt>
                <c:pt idx="8">
                  <c:v>ΣΕΜΦΕ*</c:v>
                </c:pt>
              </c:strCache>
            </c:strRef>
          </c:cat>
          <c:val>
            <c:numRef>
              <c:f>'6.3'!$C$2:$C$10</c:f>
              <c:numCache>
                <c:formatCode>General</c:formatCode>
                <c:ptCount val="9"/>
                <c:pt idx="0">
                  <c:v>12</c:v>
                </c:pt>
                <c:pt idx="1">
                  <c:v>12</c:v>
                </c:pt>
                <c:pt idx="2">
                  <c:v>18</c:v>
                </c:pt>
                <c:pt idx="3">
                  <c:v>24</c:v>
                </c:pt>
                <c:pt idx="4">
                  <c:v>15.5</c:v>
                </c:pt>
                <c:pt idx="5">
                  <c:v>18</c:v>
                </c:pt>
                <c:pt idx="6">
                  <c:v>24</c:v>
                </c:pt>
                <c:pt idx="7">
                  <c:v>18</c:v>
                </c:pt>
                <c:pt idx="8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CC-40E8-96D5-FDE028A3B9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8966656"/>
        <c:axId val="88968192"/>
      </c:barChart>
      <c:catAx>
        <c:axId val="88966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88968192"/>
        <c:crosses val="autoZero"/>
        <c:auto val="1"/>
        <c:lblAlgn val="ctr"/>
        <c:lblOffset val="100"/>
        <c:noMultiLvlLbl val="0"/>
      </c:catAx>
      <c:valAx>
        <c:axId val="88968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88966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Stat.!$L$428</c:f>
              <c:strCache>
                <c:ptCount val="1"/>
                <c:pt idx="0">
                  <c:v>Μέση διάρκεια παραμονής στην πρώτη εργασία (σε μήνες)</c:v>
                </c:pt>
              </c:strCache>
            </c:strRef>
          </c:tx>
          <c:spPr>
            <a:solidFill>
              <a:schemeClr val="accent1">
                <a:alpha val="88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1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Stat.!$K$429:$K$433</c:f>
              <c:strCache>
                <c:ptCount val="5"/>
                <c:pt idx="0">
                  <c:v>Ελεύθερος επαγγελματίας με προσωπικό</c:v>
                </c:pt>
                <c:pt idx="1">
                  <c:v>Ελεύθερος επαγγελματίας χωρίς προσωπικό</c:v>
                </c:pt>
                <c:pt idx="2">
                  <c:v>Μόνιμος δημόσιος υπάλληλος</c:v>
                </c:pt>
                <c:pt idx="3">
                  <c:v>Μισθωτός ιδιωτικού τομέα με σύμβαση αορίστου χρόνου</c:v>
                </c:pt>
                <c:pt idx="4">
                  <c:v>Μισθωτός ιδιωτικού τομέα με σύμβαση ορισμένου χρόνου</c:v>
                </c:pt>
              </c:strCache>
            </c:strRef>
          </c:cat>
          <c:val>
            <c:numRef>
              <c:f>Stat.!$L$429:$L$433</c:f>
              <c:numCache>
                <c:formatCode>General</c:formatCode>
                <c:ptCount val="5"/>
                <c:pt idx="0">
                  <c:v>36</c:v>
                </c:pt>
                <c:pt idx="1">
                  <c:v>30</c:v>
                </c:pt>
                <c:pt idx="2">
                  <c:v>91</c:v>
                </c:pt>
                <c:pt idx="3">
                  <c:v>29</c:v>
                </c:pt>
                <c:pt idx="4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BF-4B3D-ADA7-A8C74EC750A3}"/>
            </c:ext>
          </c:extLst>
        </c:ser>
        <c:ser>
          <c:idx val="1"/>
          <c:order val="1"/>
          <c:tx>
            <c:strRef>
              <c:f>Stat.!$M$428</c:f>
              <c:strCache>
                <c:ptCount val="1"/>
                <c:pt idx="0">
                  <c:v>Διάμεσος παραμονή στην πρώτη εργασία (σε μήνες)</c:v>
                </c:pt>
              </c:strCache>
            </c:strRef>
          </c:tx>
          <c:spPr>
            <a:solidFill>
              <a:schemeClr val="accent2">
                <a:alpha val="88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2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2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Stat.!$K$429:$K$433</c:f>
              <c:strCache>
                <c:ptCount val="5"/>
                <c:pt idx="0">
                  <c:v>Ελεύθερος επαγγελματίας με προσωπικό</c:v>
                </c:pt>
                <c:pt idx="1">
                  <c:v>Ελεύθερος επαγγελματίας χωρίς προσωπικό</c:v>
                </c:pt>
                <c:pt idx="2">
                  <c:v>Μόνιμος δημόσιος υπάλληλος</c:v>
                </c:pt>
                <c:pt idx="3">
                  <c:v>Μισθωτός ιδιωτικού τομέα με σύμβαση αορίστου χρόνου</c:v>
                </c:pt>
                <c:pt idx="4">
                  <c:v>Μισθωτός ιδιωτικού τομέα με σύμβαση ορισμένου χρόνου</c:v>
                </c:pt>
              </c:strCache>
            </c:strRef>
          </c:cat>
          <c:val>
            <c:numRef>
              <c:f>Stat.!$M$429:$M$433</c:f>
              <c:numCache>
                <c:formatCode>General</c:formatCode>
                <c:ptCount val="5"/>
                <c:pt idx="0">
                  <c:v>30</c:v>
                </c:pt>
                <c:pt idx="1">
                  <c:v>24</c:v>
                </c:pt>
                <c:pt idx="2">
                  <c:v>24</c:v>
                </c:pt>
                <c:pt idx="3">
                  <c:v>24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BF-4B3D-ADA7-A8C74EC750A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107755008"/>
        <c:axId val="107756544"/>
        <c:axId val="0"/>
      </c:bar3DChart>
      <c:catAx>
        <c:axId val="107755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07756544"/>
        <c:crosses val="autoZero"/>
        <c:auto val="1"/>
        <c:lblAlgn val="ctr"/>
        <c:lblOffset val="100"/>
        <c:noMultiLvlLbl val="0"/>
      </c:catAx>
      <c:valAx>
        <c:axId val="1077565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07755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dk1">
        <a:lumMod val="75000"/>
        <a:lumOff val="25000"/>
      </a:schemeClr>
    </a:solidFill>
    <a:ln w="6350" cap="flat" cmpd="sng" algn="ctr">
      <a:solidFill>
        <a:schemeClr val="dk1">
          <a:tint val="7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655314960629917"/>
          <c:y val="0.17634259259259263"/>
          <c:w val="0.46994685039370077"/>
          <c:h val="0.614984324876057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Φύλλο2!$G$2</c:f>
              <c:strCache>
                <c:ptCount val="1"/>
                <c:pt idx="0">
                  <c:v>2002-2010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Φύλλο2!$A$3:$A$8</c:f>
              <c:strCache>
                <c:ptCount val="6"/>
                <c:pt idx="0">
                  <c:v>Ελεύθερος επαγγελματίας με προσωπικό</c:v>
                </c:pt>
                <c:pt idx="1">
                  <c:v>Ελεύθερος επαγγελματίας χωρίς προσωπικό</c:v>
                </c:pt>
                <c:pt idx="2">
                  <c:v>Οιονεί μισθωτός</c:v>
                </c:pt>
                <c:pt idx="3">
                  <c:v>Δημόσιος υπάλληλος</c:v>
                </c:pt>
                <c:pt idx="4">
                  <c:v>Μισθωτός ορισμένου χρόνου</c:v>
                </c:pt>
                <c:pt idx="5">
                  <c:v>Μισθωτός αορίστου χρόνου</c:v>
                </c:pt>
              </c:strCache>
            </c:strRef>
          </c:cat>
          <c:val>
            <c:numRef>
              <c:f>Φύλλο2!$G$3:$G$8</c:f>
              <c:numCache>
                <c:formatCode>0.00%</c:formatCode>
                <c:ptCount val="6"/>
                <c:pt idx="0">
                  <c:v>5.1999999999999998E-2</c:v>
                </c:pt>
                <c:pt idx="1">
                  <c:v>0.123</c:v>
                </c:pt>
                <c:pt idx="2">
                  <c:v>0.41599999999999998</c:v>
                </c:pt>
                <c:pt idx="3">
                  <c:v>2.1000000000000001E-2</c:v>
                </c:pt>
                <c:pt idx="4">
                  <c:v>9.0999999999999998E-2</c:v>
                </c:pt>
                <c:pt idx="5">
                  <c:v>0.29699999999999999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8F-44D3-9C60-9AC22DF3ED9C}"/>
            </c:ext>
          </c:extLst>
        </c:ser>
        <c:ser>
          <c:idx val="1"/>
          <c:order val="1"/>
          <c:tx>
            <c:strRef>
              <c:f>Φύλλο2!$H$2</c:f>
              <c:strCache>
                <c:ptCount val="1"/>
                <c:pt idx="0">
                  <c:v>2011-2019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Φύλλο2!$A$3:$A$8</c:f>
              <c:strCache>
                <c:ptCount val="6"/>
                <c:pt idx="0">
                  <c:v>Ελεύθερος επαγγελματίας με προσωπικό</c:v>
                </c:pt>
                <c:pt idx="1">
                  <c:v>Ελεύθερος επαγγελματίας χωρίς προσωπικό</c:v>
                </c:pt>
                <c:pt idx="2">
                  <c:v>Οιονεί μισθωτός</c:v>
                </c:pt>
                <c:pt idx="3">
                  <c:v>Δημόσιος υπάλληλος</c:v>
                </c:pt>
                <c:pt idx="4">
                  <c:v>Μισθωτός ορισμένου χρόνου</c:v>
                </c:pt>
                <c:pt idx="5">
                  <c:v>Μισθωτός αορίστου χρόνου</c:v>
                </c:pt>
              </c:strCache>
            </c:strRef>
          </c:cat>
          <c:val>
            <c:numRef>
              <c:f>Φύλλο2!$H$3:$H$8</c:f>
              <c:numCache>
                <c:formatCode>0.00%</c:formatCode>
                <c:ptCount val="6"/>
                <c:pt idx="0">
                  <c:v>0.11700000000000001</c:v>
                </c:pt>
                <c:pt idx="1">
                  <c:v>0.17</c:v>
                </c:pt>
                <c:pt idx="2">
                  <c:v>0.158</c:v>
                </c:pt>
                <c:pt idx="3">
                  <c:v>5.6000000000000001E-2</c:v>
                </c:pt>
                <c:pt idx="4">
                  <c:v>6.6000000000000003E-2</c:v>
                </c:pt>
                <c:pt idx="5">
                  <c:v>0.433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8F-44D3-9C60-9AC22DF3ED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76969544"/>
        <c:axId val="476975120"/>
      </c:barChart>
      <c:catAx>
        <c:axId val="476969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l-GR"/>
          </a:p>
        </c:txPr>
        <c:crossAx val="476975120"/>
        <c:crosses val="autoZero"/>
        <c:auto val="1"/>
        <c:lblAlgn val="ctr"/>
        <c:lblOffset val="100"/>
        <c:noMultiLvlLbl val="0"/>
      </c:catAx>
      <c:valAx>
        <c:axId val="4769751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476969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'6.7'!$J$3</c:f>
              <c:strCache>
                <c:ptCount val="1"/>
                <c:pt idx="0">
                  <c:v>Ελεύθεροι επαγγελματίες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'6.7'!$K$2:$Q$2</c:f>
              <c:strCache>
                <c:ptCount val="7"/>
                <c:pt idx="0">
                  <c:v>1976-1980</c:v>
                </c:pt>
                <c:pt idx="1">
                  <c:v>1981-1985</c:v>
                </c:pt>
                <c:pt idx="2">
                  <c:v>1986-1990</c:v>
                </c:pt>
                <c:pt idx="3">
                  <c:v>1991-1995</c:v>
                </c:pt>
                <c:pt idx="4">
                  <c:v>1996-2001</c:v>
                </c:pt>
                <c:pt idx="5">
                  <c:v>2002-2010</c:v>
                </c:pt>
                <c:pt idx="6">
                  <c:v>2011-2019</c:v>
                </c:pt>
              </c:strCache>
            </c:strRef>
          </c:cat>
          <c:val>
            <c:numRef>
              <c:f>'6.7'!$K$3:$Q$3</c:f>
              <c:numCache>
                <c:formatCode>0.00%</c:formatCode>
                <c:ptCount val="7"/>
                <c:pt idx="0">
                  <c:v>0.32100000000000034</c:v>
                </c:pt>
                <c:pt idx="1">
                  <c:v>0.31200000000000028</c:v>
                </c:pt>
                <c:pt idx="2">
                  <c:v>0.31600000000000034</c:v>
                </c:pt>
                <c:pt idx="3">
                  <c:v>0.21700000000000014</c:v>
                </c:pt>
                <c:pt idx="4">
                  <c:v>0.14500000000000016</c:v>
                </c:pt>
                <c:pt idx="5">
                  <c:v>0.17500000000000004</c:v>
                </c:pt>
                <c:pt idx="6">
                  <c:v>0.28700000000000031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B72-48F3-AF8F-D6AD489AB7F7}"/>
            </c:ext>
          </c:extLst>
        </c:ser>
        <c:ser>
          <c:idx val="1"/>
          <c:order val="1"/>
          <c:tx>
            <c:strRef>
              <c:f>'6.7'!$J$4</c:f>
              <c:strCache>
                <c:ptCount val="1"/>
                <c:pt idx="0">
                  <c:v>Ευέλικτες μορφές απασχόλησης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'6.7'!$K$2:$Q$2</c:f>
              <c:strCache>
                <c:ptCount val="7"/>
                <c:pt idx="0">
                  <c:v>1976-1980</c:v>
                </c:pt>
                <c:pt idx="1">
                  <c:v>1981-1985</c:v>
                </c:pt>
                <c:pt idx="2">
                  <c:v>1986-1990</c:v>
                </c:pt>
                <c:pt idx="3">
                  <c:v>1991-1995</c:v>
                </c:pt>
                <c:pt idx="4">
                  <c:v>1996-2001</c:v>
                </c:pt>
                <c:pt idx="5">
                  <c:v>2002-2010</c:v>
                </c:pt>
                <c:pt idx="6">
                  <c:v>2011-2019</c:v>
                </c:pt>
              </c:strCache>
            </c:strRef>
          </c:cat>
          <c:val>
            <c:numRef>
              <c:f>'6.7'!$K$4:$Q$4</c:f>
              <c:numCache>
                <c:formatCode>0.00%</c:formatCode>
                <c:ptCount val="7"/>
                <c:pt idx="0">
                  <c:v>0.22800000000000001</c:v>
                </c:pt>
                <c:pt idx="1">
                  <c:v>0.26</c:v>
                </c:pt>
                <c:pt idx="2">
                  <c:v>0.34800000000000025</c:v>
                </c:pt>
                <c:pt idx="3">
                  <c:v>0.44700000000000001</c:v>
                </c:pt>
                <c:pt idx="4">
                  <c:v>0.47600000000000026</c:v>
                </c:pt>
                <c:pt idx="5">
                  <c:v>0.50700000000000001</c:v>
                </c:pt>
                <c:pt idx="6">
                  <c:v>0.224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B72-48F3-AF8F-D6AD489AB7F7}"/>
            </c:ext>
          </c:extLst>
        </c:ser>
        <c:ser>
          <c:idx val="2"/>
          <c:order val="2"/>
          <c:tx>
            <c:strRef>
              <c:f>'6.7'!$J$5</c:f>
              <c:strCache>
                <c:ptCount val="1"/>
                <c:pt idx="0">
                  <c:v>Μόνιμη μισθωτή εργασία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'6.7'!$K$2:$Q$2</c:f>
              <c:strCache>
                <c:ptCount val="7"/>
                <c:pt idx="0">
                  <c:v>1976-1980</c:v>
                </c:pt>
                <c:pt idx="1">
                  <c:v>1981-1985</c:v>
                </c:pt>
                <c:pt idx="2">
                  <c:v>1986-1990</c:v>
                </c:pt>
                <c:pt idx="3">
                  <c:v>1991-1995</c:v>
                </c:pt>
                <c:pt idx="4">
                  <c:v>1996-2001</c:v>
                </c:pt>
                <c:pt idx="5">
                  <c:v>2002-2010</c:v>
                </c:pt>
                <c:pt idx="6">
                  <c:v>2011-2019</c:v>
                </c:pt>
              </c:strCache>
            </c:strRef>
          </c:cat>
          <c:val>
            <c:numRef>
              <c:f>'6.7'!$K$5:$Q$5</c:f>
              <c:numCache>
                <c:formatCode>0.00%</c:formatCode>
                <c:ptCount val="7"/>
                <c:pt idx="0" formatCode="0%">
                  <c:v>0.34</c:v>
                </c:pt>
                <c:pt idx="1">
                  <c:v>0.30300000000000032</c:v>
                </c:pt>
                <c:pt idx="2">
                  <c:v>0.30400000000000033</c:v>
                </c:pt>
                <c:pt idx="3">
                  <c:v>0.29800000000000032</c:v>
                </c:pt>
                <c:pt idx="4">
                  <c:v>0.30700000000000027</c:v>
                </c:pt>
                <c:pt idx="5">
                  <c:v>0.29700000000000032</c:v>
                </c:pt>
                <c:pt idx="6">
                  <c:v>0.43300000000000027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B72-48F3-AF8F-D6AD489AB7F7}"/>
            </c:ext>
          </c:extLst>
        </c:ser>
        <c:ser>
          <c:idx val="3"/>
          <c:order val="3"/>
          <c:tx>
            <c:strRef>
              <c:f>'6.7'!$J$6</c:f>
              <c:strCache>
                <c:ptCount val="1"/>
                <c:pt idx="0">
                  <c:v>Δημόσιοι υπάλληλοι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'6.7'!$K$2:$Q$2</c:f>
              <c:strCache>
                <c:ptCount val="7"/>
                <c:pt idx="0">
                  <c:v>1976-1980</c:v>
                </c:pt>
                <c:pt idx="1">
                  <c:v>1981-1985</c:v>
                </c:pt>
                <c:pt idx="2">
                  <c:v>1986-1990</c:v>
                </c:pt>
                <c:pt idx="3">
                  <c:v>1991-1995</c:v>
                </c:pt>
                <c:pt idx="4">
                  <c:v>1996-2001</c:v>
                </c:pt>
                <c:pt idx="5">
                  <c:v>2002-2010</c:v>
                </c:pt>
                <c:pt idx="6">
                  <c:v>2011-2019</c:v>
                </c:pt>
              </c:strCache>
            </c:strRef>
          </c:cat>
          <c:val>
            <c:numRef>
              <c:f>'6.7'!$K$6:$Q$6</c:f>
              <c:numCache>
                <c:formatCode>0.00%</c:formatCode>
                <c:ptCount val="7"/>
                <c:pt idx="0">
                  <c:v>0.112</c:v>
                </c:pt>
                <c:pt idx="1">
                  <c:v>0.12400000000000007</c:v>
                </c:pt>
                <c:pt idx="2">
                  <c:v>3.2000000000000035E-2</c:v>
                </c:pt>
                <c:pt idx="3">
                  <c:v>3.7999999999999999E-2</c:v>
                </c:pt>
                <c:pt idx="4">
                  <c:v>7.1999999999999995E-2</c:v>
                </c:pt>
                <c:pt idx="5">
                  <c:v>2.1000000000000012E-2</c:v>
                </c:pt>
                <c:pt idx="6">
                  <c:v>5.6000000000000001E-2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B72-48F3-AF8F-D6AD489AB7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9390848"/>
        <c:axId val="111039232"/>
      </c:lineChart>
      <c:catAx>
        <c:axId val="109390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l-GR"/>
          </a:p>
        </c:txPr>
        <c:crossAx val="111039232"/>
        <c:crosses val="autoZero"/>
        <c:auto val="1"/>
        <c:lblAlgn val="ctr"/>
        <c:lblOffset val="100"/>
        <c:noMultiLvlLbl val="0"/>
      </c:catAx>
      <c:valAx>
        <c:axId val="111039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l-GR"/>
          </a:p>
        </c:txPr>
        <c:crossAx val="109390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'5.2'!$B$1</c:f>
              <c:strCache>
                <c:ptCount val="1"/>
                <c:pt idx="0">
                  <c:v>Ποσοστό ανεργίας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Cambria" pitchFamily="18" charset="0"/>
                    <a:ea typeface="Cambria" pitchFamily="18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'5.2'!$A$2:$A$5</c:f>
              <c:strCache>
                <c:ptCount val="4"/>
                <c:pt idx="0">
                  <c:v>1991-1995</c:v>
                </c:pt>
                <c:pt idx="1">
                  <c:v>1996-2001</c:v>
                </c:pt>
                <c:pt idx="2">
                  <c:v>2002-2010</c:v>
                </c:pt>
                <c:pt idx="3">
                  <c:v>2011-2019</c:v>
                </c:pt>
              </c:strCache>
            </c:strRef>
          </c:cat>
          <c:val>
            <c:numRef>
              <c:f>'5.2'!$B$2:$B$5</c:f>
              <c:numCache>
                <c:formatCode>0.00%</c:formatCode>
                <c:ptCount val="4"/>
                <c:pt idx="0">
                  <c:v>2.1999999999999999E-2</c:v>
                </c:pt>
                <c:pt idx="1">
                  <c:v>2.3E-2</c:v>
                </c:pt>
                <c:pt idx="2">
                  <c:v>7.3999999999999996E-2</c:v>
                </c:pt>
                <c:pt idx="3" formatCode="0%">
                  <c:v>2.0000000000000011E-2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411-42DB-809D-761C7255F1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847872"/>
        <c:axId val="112993024"/>
      </c:lineChart>
      <c:catAx>
        <c:axId val="112847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ea typeface="Cambria" pitchFamily="18" charset="0"/>
                <a:cs typeface="+mn-cs"/>
              </a:defRPr>
            </a:pPr>
            <a:endParaRPr lang="el-GR"/>
          </a:p>
        </c:txPr>
        <c:crossAx val="112993024"/>
        <c:crosses val="autoZero"/>
        <c:auto val="1"/>
        <c:lblAlgn val="ctr"/>
        <c:lblOffset val="100"/>
        <c:noMultiLvlLbl val="0"/>
      </c:catAx>
      <c:valAx>
        <c:axId val="112993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ea typeface="Cambria" pitchFamily="18" charset="0"/>
                <a:cs typeface="+mn-cs"/>
              </a:defRPr>
            </a:pPr>
            <a:endParaRPr lang="el-GR"/>
          </a:p>
        </c:txPr>
        <c:crossAx val="112847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'5.4'!$A$2</c:f>
              <c:strCache>
                <c:ptCount val="1"/>
                <c:pt idx="0">
                  <c:v>Σύνολο αποφοίτων πανεπιστημιακής εκπαίδευσης (ΕΛ.ΣΤΑΤ.)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itchFamily="18" charset="0"/>
                    <a:ea typeface="Cambria" pitchFamily="18" charset="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'5.4'!$B$1:$D$1</c:f>
              <c:numCache>
                <c:formatCode>General</c:formatCode>
                <c:ptCount val="3"/>
                <c:pt idx="0">
                  <c:v>2005</c:v>
                </c:pt>
                <c:pt idx="1">
                  <c:v>2015</c:v>
                </c:pt>
                <c:pt idx="2">
                  <c:v>2022</c:v>
                </c:pt>
              </c:numCache>
            </c:numRef>
          </c:cat>
          <c:val>
            <c:numRef>
              <c:f>'5.4'!$B$2:$D$2</c:f>
              <c:numCache>
                <c:formatCode>0.00%</c:formatCode>
                <c:ptCount val="3"/>
                <c:pt idx="0">
                  <c:v>7.5000000000000011E-2</c:v>
                </c:pt>
                <c:pt idx="1">
                  <c:v>0.19500000000000001</c:v>
                </c:pt>
                <c:pt idx="2">
                  <c:v>9.5000000000000043E-2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A9-4C31-839C-9325E9513BD2}"/>
            </c:ext>
          </c:extLst>
        </c:ser>
        <c:ser>
          <c:idx val="1"/>
          <c:order val="1"/>
          <c:tx>
            <c:strRef>
              <c:f>'5.4'!$A$3</c:f>
              <c:strCache>
                <c:ptCount val="1"/>
                <c:pt idx="0">
                  <c:v>Νέοι διπλωματούχοι ΕΜΠ (Έρευνες Γραφείου Διασύνδεσης)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itchFamily="18" charset="0"/>
                    <a:ea typeface="Cambria" pitchFamily="18" charset="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'5.4'!$B$1:$D$1</c:f>
              <c:numCache>
                <c:formatCode>General</c:formatCode>
                <c:ptCount val="3"/>
                <c:pt idx="0">
                  <c:v>2005</c:v>
                </c:pt>
                <c:pt idx="1">
                  <c:v>2015</c:v>
                </c:pt>
                <c:pt idx="2">
                  <c:v>2022</c:v>
                </c:pt>
              </c:numCache>
            </c:numRef>
          </c:cat>
          <c:val>
            <c:numRef>
              <c:f>'5.4'!$B$3:$D$3</c:f>
              <c:numCache>
                <c:formatCode>0.00%</c:formatCode>
                <c:ptCount val="3"/>
                <c:pt idx="0">
                  <c:v>2.3E-2</c:v>
                </c:pt>
                <c:pt idx="1">
                  <c:v>7.3999999999999996E-2</c:v>
                </c:pt>
                <c:pt idx="2" formatCode="0%">
                  <c:v>2.0000000000000011E-2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A9-4C31-839C-9325E9513B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3039232"/>
        <c:axId val="113040768"/>
      </c:barChart>
      <c:catAx>
        <c:axId val="113039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13040768"/>
        <c:crosses val="autoZero"/>
        <c:auto val="1"/>
        <c:lblAlgn val="ctr"/>
        <c:lblOffset val="100"/>
        <c:noMultiLvlLbl val="0"/>
      </c:catAx>
      <c:valAx>
        <c:axId val="113040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ea typeface="Cambria" pitchFamily="18" charset="0"/>
                <a:cs typeface="+mn-cs"/>
              </a:defRPr>
            </a:pPr>
            <a:endParaRPr lang="el-GR"/>
          </a:p>
        </c:txPr>
        <c:crossAx val="113039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  <a:ea typeface="Cambria" pitchFamily="18" charset="0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'Διορθώσεις από δεδομένα BI'!$C$136</c:f>
              <c:strCache>
                <c:ptCount val="1"/>
                <c:pt idx="0">
                  <c:v>Ποσοστό ανεργίας</c:v>
                </c:pt>
              </c:strCache>
            </c:strRef>
          </c:tx>
          <c:spPr>
            <a:ln w="95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Cambria" panose="02040503050406030204" pitchFamily="18" charset="0"/>
                    <a:ea typeface="Cambria" panose="02040503050406030204" pitchFamily="18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'Διορθώσεις από δεδομένα BI'!$B$137:$B$145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xVal>
          <c:yVal>
            <c:numRef>
              <c:f>'Διορθώσεις από δεδομένα BI'!$C$137:$C$145</c:f>
              <c:numCache>
                <c:formatCode>General</c:formatCode>
                <c:ptCount val="9"/>
                <c:pt idx="0">
                  <c:v>3.8</c:v>
                </c:pt>
                <c:pt idx="1">
                  <c:v>7.7</c:v>
                </c:pt>
                <c:pt idx="2">
                  <c:v>11.5</c:v>
                </c:pt>
                <c:pt idx="3">
                  <c:v>7.7</c:v>
                </c:pt>
                <c:pt idx="4">
                  <c:v>11.5</c:v>
                </c:pt>
                <c:pt idx="5">
                  <c:v>15.4</c:v>
                </c:pt>
                <c:pt idx="6">
                  <c:v>15.4</c:v>
                </c:pt>
                <c:pt idx="7">
                  <c:v>11.5</c:v>
                </c:pt>
                <c:pt idx="8">
                  <c:v>15.4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F47-449C-9022-7DFCA40943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9076736"/>
        <c:axId val="119078272"/>
      </c:scatterChart>
      <c:valAx>
        <c:axId val="1190767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19078272"/>
        <c:crosses val="autoZero"/>
        <c:crossBetween val="midCat"/>
      </c:valAx>
      <c:valAx>
        <c:axId val="119078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190767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'3.1'!$A$2:$A$10</c:f>
              <c:strCache>
                <c:ptCount val="9"/>
                <c:pt idx="0">
                  <c:v>Πολιτικός</c:v>
                </c:pt>
                <c:pt idx="1">
                  <c:v>Αρχιτέκτονας</c:v>
                </c:pt>
                <c:pt idx="2">
                  <c:v>Τοπογράφος</c:v>
                </c:pt>
                <c:pt idx="3">
                  <c:v>Ηλεκτρολόγος</c:v>
                </c:pt>
                <c:pt idx="4">
                  <c:v>Μηχανολόγος</c:v>
                </c:pt>
                <c:pt idx="5">
                  <c:v>Χημικός</c:v>
                </c:pt>
                <c:pt idx="6">
                  <c:v>Μεταλλειολόγος</c:v>
                </c:pt>
                <c:pt idx="7">
                  <c:v>Ναυπηγός</c:v>
                </c:pt>
                <c:pt idx="8">
                  <c:v>ΣΕΜΦΕ</c:v>
                </c:pt>
              </c:strCache>
            </c:strRef>
          </c:cat>
          <c:val>
            <c:numRef>
              <c:f>'3.1'!$B$2:$B$10</c:f>
              <c:numCache>
                <c:formatCode>0.00%</c:formatCode>
                <c:ptCount val="9"/>
                <c:pt idx="0">
                  <c:v>0.48700000000000032</c:v>
                </c:pt>
                <c:pt idx="1">
                  <c:v>0.27400000000000002</c:v>
                </c:pt>
                <c:pt idx="2">
                  <c:v>0.41400000000000031</c:v>
                </c:pt>
                <c:pt idx="3">
                  <c:v>0.66600000000000126</c:v>
                </c:pt>
                <c:pt idx="4">
                  <c:v>0.58900000000000041</c:v>
                </c:pt>
                <c:pt idx="5">
                  <c:v>0.58300000000000041</c:v>
                </c:pt>
                <c:pt idx="6">
                  <c:v>0.61900000000000099</c:v>
                </c:pt>
                <c:pt idx="7">
                  <c:v>0.63600000000000112</c:v>
                </c:pt>
                <c:pt idx="8">
                  <c:v>0.46800000000000008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3E-4399-9C95-F83231A5AA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2953728"/>
        <c:axId val="102956416"/>
      </c:barChart>
      <c:catAx>
        <c:axId val="102953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l-GR"/>
          </a:p>
        </c:txPr>
        <c:crossAx val="102956416"/>
        <c:crosses val="autoZero"/>
        <c:auto val="1"/>
        <c:lblAlgn val="ctr"/>
        <c:lblOffset val="100"/>
        <c:noMultiLvlLbl val="0"/>
      </c:catAx>
      <c:valAx>
        <c:axId val="102956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l-GR"/>
          </a:p>
        </c:txPr>
        <c:crossAx val="102953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Cambria" pitchFamily="18" charset="0"/>
                    <a:ea typeface="Cambria" pitchFamily="18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Φύλλο9!$A$2:$A$7</c:f>
              <c:strCache>
                <c:ptCount val="6"/>
                <c:pt idx="0">
                  <c:v>Μεταπτυχιακές σπουδές</c:v>
                </c:pt>
                <c:pt idx="1">
                  <c:v>Οικογενειακές υποχρεώσεις</c:v>
                </c:pt>
                <c:pt idx="2">
                  <c:v>Στρατιωτική θητεία</c:v>
                </c:pt>
                <c:pt idx="3">
                  <c:v>Προσωπικοί λόγοι</c:v>
                </c:pt>
                <c:pt idx="4">
                  <c:v>Αδυναμία ανταπόκρισης (ΤΣΜΕΔΕ, εφορία)</c:v>
                </c:pt>
                <c:pt idx="5">
                  <c:v>Άλλοι λόγοι</c:v>
                </c:pt>
              </c:strCache>
            </c:strRef>
          </c:cat>
          <c:val>
            <c:numRef>
              <c:f>Φύλλο9!$B$2:$B$7</c:f>
              <c:numCache>
                <c:formatCode>0.00%</c:formatCode>
                <c:ptCount val="6"/>
                <c:pt idx="0">
                  <c:v>0.34200000000000008</c:v>
                </c:pt>
                <c:pt idx="1">
                  <c:v>0.31600000000000034</c:v>
                </c:pt>
                <c:pt idx="2">
                  <c:v>7.900000000000007E-2</c:v>
                </c:pt>
                <c:pt idx="3">
                  <c:v>7.900000000000007E-2</c:v>
                </c:pt>
                <c:pt idx="4">
                  <c:v>2.5999999999999999E-2</c:v>
                </c:pt>
                <c:pt idx="5">
                  <c:v>5.3000000000000012E-2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B9-4D0F-968C-8D85E56B12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096960"/>
        <c:axId val="113098752"/>
      </c:barChart>
      <c:catAx>
        <c:axId val="113096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>
                <a:latin typeface="Cambria" pitchFamily="18" charset="0"/>
                <a:ea typeface="Cambria" pitchFamily="18" charset="0"/>
              </a:defRPr>
            </a:pPr>
            <a:endParaRPr lang="el-GR"/>
          </a:p>
        </c:txPr>
        <c:crossAx val="113098752"/>
        <c:crosses val="autoZero"/>
        <c:auto val="1"/>
        <c:lblAlgn val="ctr"/>
        <c:lblOffset val="100"/>
        <c:noMultiLvlLbl val="0"/>
      </c:catAx>
      <c:valAx>
        <c:axId val="113098752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ambria" pitchFamily="18" charset="0"/>
                <a:ea typeface="Cambria" pitchFamily="18" charset="0"/>
              </a:defRPr>
            </a:pPr>
            <a:endParaRPr lang="el-GR"/>
          </a:p>
        </c:txPr>
        <c:crossAx val="1130969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ambria" pitchFamily="18" charset="0"/>
                    <a:ea typeface="Cambria" pitchFamily="18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Φύλλο9!$A$9:$A$10</c:f>
              <c:strCache>
                <c:ptCount val="2"/>
                <c:pt idx="0">
                  <c:v>Με προϋπηρεσία</c:v>
                </c:pt>
                <c:pt idx="1">
                  <c:v>Χωρίς προϋπηρεσία</c:v>
                </c:pt>
              </c:strCache>
            </c:strRef>
          </c:cat>
          <c:val>
            <c:numRef>
              <c:f>Φύλλο9!$B$9:$B$10</c:f>
              <c:numCache>
                <c:formatCode>0.00%</c:formatCode>
                <c:ptCount val="2"/>
                <c:pt idx="0">
                  <c:v>0.78900000000000003</c:v>
                </c:pt>
                <c:pt idx="1">
                  <c:v>0.21100000000000013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0D-4CA9-88E4-015022AD48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  <c:txPr>
        <a:bodyPr/>
        <a:lstStyle/>
        <a:p>
          <a:pPr>
            <a:defRPr>
              <a:latin typeface="Cambria" pitchFamily="18" charset="0"/>
              <a:ea typeface="Cambria" pitchFamily="18" charset="0"/>
            </a:defRPr>
          </a:pPr>
          <a:endParaRPr lang="el-GR"/>
        </a:p>
      </c:txPr>
    </c:legend>
    <c:plotVisOnly val="1"/>
    <c:dispBlanksAs val="zero"/>
    <c:showDLblsOverMax val="0"/>
  </c:chart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ambria" pitchFamily="18" charset="0"/>
                    <a:ea typeface="Cambria" pitchFamily="18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Φύλλο9!$A$12:$A$13</c:f>
              <c:strCache>
                <c:ptCount val="2"/>
                <c:pt idx="0">
                  <c:v>Προϋπηρεσία στην ειδικότητα</c:v>
                </c:pt>
                <c:pt idx="1">
                  <c:v>Χωρίς προϋπηρεσία στην ειδικότητα</c:v>
                </c:pt>
              </c:strCache>
            </c:strRef>
          </c:cat>
          <c:val>
            <c:numRef>
              <c:f>Φύλλο9!$B$12:$B$13</c:f>
              <c:numCache>
                <c:formatCode>0.00%</c:formatCode>
                <c:ptCount val="2"/>
                <c:pt idx="0">
                  <c:v>0.54100000000000004</c:v>
                </c:pt>
                <c:pt idx="1">
                  <c:v>0.45900000000000002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DA-4ABD-A11F-A2EB39AFCD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  <c:txPr>
        <a:bodyPr/>
        <a:lstStyle/>
        <a:p>
          <a:pPr>
            <a:defRPr>
              <a:latin typeface="Cambria" pitchFamily="18" charset="0"/>
              <a:ea typeface="Cambria" pitchFamily="18" charset="0"/>
            </a:defRPr>
          </a:pPr>
          <a:endParaRPr lang="el-GR"/>
        </a:p>
      </c:txPr>
    </c:legend>
    <c:plotVisOnly val="1"/>
    <c:dispBlanksAs val="zero"/>
    <c:showDLblsOverMax val="0"/>
  </c:chart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'5.13'!$B$2</c:f>
              <c:strCache>
                <c:ptCount val="1"/>
                <c:pt idx="0">
                  <c:v>Ποσοστό 2002-2010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'5.13'!$A$3:$A$8</c:f>
              <c:strCache>
                <c:ptCount val="6"/>
                <c:pt idx="0">
                  <c:v>(1) 0-5.000</c:v>
                </c:pt>
                <c:pt idx="1">
                  <c:v>(2) 5.001-10.000</c:v>
                </c:pt>
                <c:pt idx="2">
                  <c:v>(3) 10.001-15.000</c:v>
                </c:pt>
                <c:pt idx="3">
                  <c:v>(4) 15.001-20.000</c:v>
                </c:pt>
                <c:pt idx="4">
                  <c:v>(5) 20.001-30.000</c:v>
                </c:pt>
                <c:pt idx="5">
                  <c:v>(6) &gt;30.000</c:v>
                </c:pt>
              </c:strCache>
            </c:strRef>
          </c:cat>
          <c:val>
            <c:numRef>
              <c:f>'5.13'!$B$3:$B$8</c:f>
              <c:numCache>
                <c:formatCode>0.00%</c:formatCode>
                <c:ptCount val="6"/>
                <c:pt idx="0">
                  <c:v>0.126</c:v>
                </c:pt>
                <c:pt idx="1">
                  <c:v>0.13700000000000001</c:v>
                </c:pt>
                <c:pt idx="2">
                  <c:v>0.20600000000000004</c:v>
                </c:pt>
                <c:pt idx="3" formatCode="0%">
                  <c:v>0.17</c:v>
                </c:pt>
                <c:pt idx="4">
                  <c:v>0.21100000000000024</c:v>
                </c:pt>
                <c:pt idx="5" formatCode="0%">
                  <c:v>0.15000000000000024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91-49F1-9428-4CDB650219A1}"/>
            </c:ext>
          </c:extLst>
        </c:ser>
        <c:ser>
          <c:idx val="1"/>
          <c:order val="1"/>
          <c:tx>
            <c:strRef>
              <c:f>'5.13'!$C$2</c:f>
              <c:strCache>
                <c:ptCount val="1"/>
                <c:pt idx="0">
                  <c:v>Ποσοστό 2011-2019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Cambria" panose="02040503050406030204" pitchFamily="18" charset="0"/>
                    <a:ea typeface="Cambria" panose="02040503050406030204" pitchFamily="18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trendline>
            <c:spPr>
              <a:ln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cat>
            <c:strRef>
              <c:f>'5.13'!$A$3:$A$8</c:f>
              <c:strCache>
                <c:ptCount val="6"/>
                <c:pt idx="0">
                  <c:v>(1) 0-5.000</c:v>
                </c:pt>
                <c:pt idx="1">
                  <c:v>(2) 5.001-10.000</c:v>
                </c:pt>
                <c:pt idx="2">
                  <c:v>(3) 10.001-15.000</c:v>
                </c:pt>
                <c:pt idx="3">
                  <c:v>(4) 15.001-20.000</c:v>
                </c:pt>
                <c:pt idx="4">
                  <c:v>(5) 20.001-30.000</c:v>
                </c:pt>
                <c:pt idx="5">
                  <c:v>(6) &gt;30.000</c:v>
                </c:pt>
              </c:strCache>
            </c:strRef>
          </c:cat>
          <c:val>
            <c:numRef>
              <c:f>'5.13'!$C$3:$C$8</c:f>
              <c:numCache>
                <c:formatCode>0.00%</c:formatCode>
                <c:ptCount val="6"/>
                <c:pt idx="0">
                  <c:v>2.3E-2</c:v>
                </c:pt>
                <c:pt idx="1">
                  <c:v>5.3000000000000012E-2</c:v>
                </c:pt>
                <c:pt idx="2">
                  <c:v>0.14400000000000004</c:v>
                </c:pt>
                <c:pt idx="3">
                  <c:v>0.16</c:v>
                </c:pt>
                <c:pt idx="4">
                  <c:v>0.24200000000000021</c:v>
                </c:pt>
                <c:pt idx="5">
                  <c:v>0.37900000000000234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91-49F1-9428-4CDB650219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6056320"/>
        <c:axId val="86082688"/>
      </c:barChart>
      <c:catAx>
        <c:axId val="86056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l-GR"/>
          </a:p>
        </c:txPr>
        <c:crossAx val="86082688"/>
        <c:crosses val="autoZero"/>
        <c:auto val="1"/>
        <c:lblAlgn val="ctr"/>
        <c:lblOffset val="100"/>
        <c:noMultiLvlLbl val="0"/>
      </c:catAx>
      <c:valAx>
        <c:axId val="86082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l-GR"/>
          </a:p>
        </c:txPr>
        <c:crossAx val="86056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'5.11'!$B$1</c:f>
              <c:strCache>
                <c:ptCount val="1"/>
                <c:pt idx="0">
                  <c:v>2002-2010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Cambria" panose="02040503050406030204" pitchFamily="18" charset="0"/>
                    <a:ea typeface="Cambria" panose="02040503050406030204" pitchFamily="18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'5.11'!$A$2:$A$6</c:f>
              <c:strCache>
                <c:ptCount val="5"/>
                <c:pt idx="0">
                  <c:v>Προσωρινή εργασία (Προσδοκία κινητικότητας)</c:v>
                </c:pt>
                <c:pt idx="1">
                  <c:v>Αναγκαστική εργασία</c:v>
                </c:pt>
                <c:pt idx="2">
                  <c:v>Παραμονή υπό προϋποθέσεις (μισθός)</c:v>
                </c:pt>
                <c:pt idx="3">
                  <c:v>Μακροχρόνια παραμονή</c:v>
                </c:pt>
                <c:pt idx="4">
                  <c:v>ΔΓ/ΔΑ</c:v>
                </c:pt>
              </c:strCache>
            </c:strRef>
          </c:cat>
          <c:val>
            <c:numRef>
              <c:f>'5.11'!$B$2:$B$6</c:f>
              <c:numCache>
                <c:formatCode>0.00%</c:formatCode>
                <c:ptCount val="5"/>
                <c:pt idx="0">
                  <c:v>0.18100000000000024</c:v>
                </c:pt>
                <c:pt idx="1">
                  <c:v>0.13500000000000001</c:v>
                </c:pt>
                <c:pt idx="2">
                  <c:v>0.14800000000000021</c:v>
                </c:pt>
                <c:pt idx="3">
                  <c:v>0.49100000000000038</c:v>
                </c:pt>
                <c:pt idx="4">
                  <c:v>4.5000000000000012E-2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32-43DD-805B-FBDC268B5DEB}"/>
            </c:ext>
          </c:extLst>
        </c:ser>
        <c:ser>
          <c:idx val="1"/>
          <c:order val="1"/>
          <c:tx>
            <c:strRef>
              <c:f>'5.11'!$C$1</c:f>
              <c:strCache>
                <c:ptCount val="1"/>
                <c:pt idx="0">
                  <c:v>2011-2019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Cambria" panose="02040503050406030204" pitchFamily="18" charset="0"/>
                    <a:ea typeface="Cambria" panose="02040503050406030204" pitchFamily="18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'5.11'!$A$2:$A$6</c:f>
              <c:strCache>
                <c:ptCount val="5"/>
                <c:pt idx="0">
                  <c:v>Προσωρινή εργασία (Προσδοκία κινητικότητας)</c:v>
                </c:pt>
                <c:pt idx="1">
                  <c:v>Αναγκαστική εργασία</c:v>
                </c:pt>
                <c:pt idx="2">
                  <c:v>Παραμονή υπό προϋποθέσεις (μισθός)</c:v>
                </c:pt>
                <c:pt idx="3">
                  <c:v>Μακροχρόνια παραμονή</c:v>
                </c:pt>
                <c:pt idx="4">
                  <c:v>ΔΓ/ΔΑ</c:v>
                </c:pt>
              </c:strCache>
            </c:strRef>
          </c:cat>
          <c:val>
            <c:numRef>
              <c:f>'5.11'!$C$2:$C$6</c:f>
              <c:numCache>
                <c:formatCode>0%</c:formatCode>
                <c:ptCount val="5"/>
                <c:pt idx="0" formatCode="0.00%">
                  <c:v>0.112</c:v>
                </c:pt>
                <c:pt idx="1">
                  <c:v>2.0000000000000011E-2</c:v>
                </c:pt>
                <c:pt idx="2" formatCode="0.00%">
                  <c:v>0.20100000000000001</c:v>
                </c:pt>
                <c:pt idx="3" formatCode="0.00%">
                  <c:v>0.61800000000000443</c:v>
                </c:pt>
                <c:pt idx="4" formatCode="0.00%">
                  <c:v>4.8000000000000001E-2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32-43DD-805B-FBDC268B5D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104320"/>
        <c:axId val="86106112"/>
      </c:barChart>
      <c:catAx>
        <c:axId val="86104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Cambria" panose="02040503050406030204" pitchFamily="18" charset="0"/>
                <a:ea typeface="Cambria" panose="02040503050406030204" pitchFamily="18" charset="0"/>
              </a:defRPr>
            </a:pPr>
            <a:endParaRPr lang="el-GR"/>
          </a:p>
        </c:txPr>
        <c:crossAx val="86106112"/>
        <c:crosses val="autoZero"/>
        <c:auto val="1"/>
        <c:lblAlgn val="ctr"/>
        <c:lblOffset val="100"/>
        <c:noMultiLvlLbl val="0"/>
      </c:catAx>
      <c:valAx>
        <c:axId val="86106112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ambria" panose="02040503050406030204" pitchFamily="18" charset="0"/>
                <a:ea typeface="Cambria" panose="02040503050406030204" pitchFamily="18" charset="0"/>
              </a:defRPr>
            </a:pPr>
            <a:endParaRPr lang="el-GR"/>
          </a:p>
        </c:txPr>
        <c:crossAx val="8610432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latin typeface="Cambria" panose="02040503050406030204" pitchFamily="18" charset="0"/>
              <a:ea typeface="Cambria" panose="02040503050406030204" pitchFamily="18" charset="0"/>
            </a:defRPr>
          </a:pPr>
          <a:endParaRPr lang="el-G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7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7566-4027-8A51-630A7F7F096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latin typeface="Cambria" pitchFamily="18" charset="0"/>
                      <a:ea typeface="Cambria" pitchFamily="18" charset="0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7EC-4114-B38D-C8C83ECF172D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968514F4-8F94-485C-84C1-17A5E1CB9642}" type="VALUE">
                      <a:rPr lang="en-US" b="1"/>
                      <a:pPr/>
                      <a:t>[ΤΙΜΗ]</a:t>
                    </a:fld>
                    <a:endParaRPr lang="el-G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7EC-4114-B38D-C8C83ECF172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'5.18'!$A$2:$A$9</c:f>
              <c:strCache>
                <c:ptCount val="8"/>
                <c:pt idx="0">
                  <c:v>Μείωση των απολαβών</c:v>
                </c:pt>
                <c:pt idx="1">
                  <c:v>Περιορισμός/κατάργηση παροχών</c:v>
                </c:pt>
                <c:pt idx="2">
                  <c:v>Μεταβολή ωραρίου</c:v>
                </c:pt>
                <c:pt idx="3">
                  <c:v>Μεταβολή εργασιακού καθεστώτος</c:v>
                </c:pt>
                <c:pt idx="4">
                  <c:v>Μεταβολή εργασιακού μοντέλου (π.χ. τηλεργασία)</c:v>
                </c:pt>
                <c:pt idx="5">
                  <c:v>Μείωση προσωπικού</c:v>
                </c:pt>
                <c:pt idx="6">
                  <c:v>Τίποτε από τις διαθέσιμες επιλογές</c:v>
                </c:pt>
                <c:pt idx="7">
                  <c:v>Καμία μεταβολή</c:v>
                </c:pt>
              </c:strCache>
            </c:strRef>
          </c:cat>
          <c:val>
            <c:numRef>
              <c:f>'5.18'!$B$2:$B$9</c:f>
              <c:numCache>
                <c:formatCode>0.00%</c:formatCode>
                <c:ptCount val="8"/>
                <c:pt idx="0">
                  <c:v>5.8000000000000003E-2</c:v>
                </c:pt>
                <c:pt idx="1">
                  <c:v>2.9000000000000001E-2</c:v>
                </c:pt>
                <c:pt idx="2">
                  <c:v>7.1999999999999995E-2</c:v>
                </c:pt>
                <c:pt idx="3">
                  <c:v>2.9000000000000001E-2</c:v>
                </c:pt>
                <c:pt idx="4">
                  <c:v>0.51700000000000002</c:v>
                </c:pt>
                <c:pt idx="5" formatCode="0%">
                  <c:v>1.0000000000000005E-2</c:v>
                </c:pt>
                <c:pt idx="6">
                  <c:v>0.12400000000000012</c:v>
                </c:pt>
                <c:pt idx="7">
                  <c:v>0.22600000000000001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66-4027-8A51-630A7F7F09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075008"/>
        <c:axId val="122076544"/>
      </c:barChart>
      <c:catAx>
        <c:axId val="1220750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Cambria" pitchFamily="18" charset="0"/>
                <a:ea typeface="Cambria" pitchFamily="18" charset="0"/>
              </a:defRPr>
            </a:pPr>
            <a:endParaRPr lang="el-GR"/>
          </a:p>
        </c:txPr>
        <c:crossAx val="122076544"/>
        <c:crosses val="autoZero"/>
        <c:auto val="1"/>
        <c:lblAlgn val="ctr"/>
        <c:lblOffset val="100"/>
        <c:noMultiLvlLbl val="0"/>
      </c:catAx>
      <c:valAx>
        <c:axId val="122076544"/>
        <c:scaling>
          <c:orientation val="minMax"/>
        </c:scaling>
        <c:delete val="0"/>
        <c:axPos val="b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ambria" pitchFamily="18" charset="0"/>
                <a:ea typeface="Cambria" pitchFamily="18" charset="0"/>
              </a:defRPr>
            </a:pPr>
            <a:endParaRPr lang="el-GR"/>
          </a:p>
        </c:txPr>
        <c:crossAx val="1220750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'7.1'!$D$1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ambria" pitchFamily="18" charset="0"/>
                    <a:ea typeface="Cambria" pitchFamily="18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'7.1'!$A$2:$A$11</c:f>
              <c:strCache>
                <c:ptCount val="10"/>
                <c:pt idx="0">
                  <c:v>Πολιτικός</c:v>
                </c:pt>
                <c:pt idx="1">
                  <c:v>Αρχιτέκτονας</c:v>
                </c:pt>
                <c:pt idx="2">
                  <c:v>Τοπογράφος</c:v>
                </c:pt>
                <c:pt idx="3">
                  <c:v>Ηλεκτρολόγος</c:v>
                </c:pt>
                <c:pt idx="4">
                  <c:v>Μηχανολόγος</c:v>
                </c:pt>
                <c:pt idx="5">
                  <c:v>Χημικός</c:v>
                </c:pt>
                <c:pt idx="6">
                  <c:v>Μεταλλειολόγος</c:v>
                </c:pt>
                <c:pt idx="7">
                  <c:v>Ναυπηγός</c:v>
                </c:pt>
                <c:pt idx="8">
                  <c:v>ΣΕΜΦΕ</c:v>
                </c:pt>
                <c:pt idx="9">
                  <c:v>Σύνολο αποφοίτων ΕΜΠ</c:v>
                </c:pt>
              </c:strCache>
            </c:strRef>
          </c:cat>
          <c:val>
            <c:numRef>
              <c:f>'7.1'!$D$2:$D$11</c:f>
              <c:numCache>
                <c:formatCode>0.00%</c:formatCode>
                <c:ptCount val="10"/>
                <c:pt idx="0">
                  <c:v>-0.253</c:v>
                </c:pt>
                <c:pt idx="1">
                  <c:v>1.6000000000000021E-2</c:v>
                </c:pt>
                <c:pt idx="2">
                  <c:v>-2.5000000000000046E-2</c:v>
                </c:pt>
                <c:pt idx="3">
                  <c:v>-1.3000000000000041E-2</c:v>
                </c:pt>
                <c:pt idx="4">
                  <c:v>-0.18300000000000041</c:v>
                </c:pt>
                <c:pt idx="5">
                  <c:v>-4.7999999999999994E-2</c:v>
                </c:pt>
                <c:pt idx="6">
                  <c:v>-5.3999999999999992E-2</c:v>
                </c:pt>
                <c:pt idx="7">
                  <c:v>1.4999999999999998E-2</c:v>
                </c:pt>
                <c:pt idx="8">
                  <c:v>-5.8000000000000024E-2</c:v>
                </c:pt>
                <c:pt idx="9">
                  <c:v>-8.8000000000000064E-2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EC-4F44-A871-56DE5FEB4A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114048"/>
        <c:axId val="122115584"/>
      </c:barChart>
      <c:catAx>
        <c:axId val="122114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800">
                <a:latin typeface="Cambria" pitchFamily="18" charset="0"/>
                <a:ea typeface="Cambria" pitchFamily="18" charset="0"/>
              </a:defRPr>
            </a:pPr>
            <a:endParaRPr lang="el-GR"/>
          </a:p>
        </c:txPr>
        <c:crossAx val="122115584"/>
        <c:crosses val="autoZero"/>
        <c:auto val="1"/>
        <c:lblAlgn val="ctr"/>
        <c:lblOffset val="100"/>
        <c:noMultiLvlLbl val="0"/>
      </c:catAx>
      <c:valAx>
        <c:axId val="12211558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ambria" pitchFamily="18" charset="0"/>
                <a:ea typeface="Cambria" pitchFamily="18" charset="0"/>
              </a:defRPr>
            </a:pPr>
            <a:endParaRPr lang="el-GR"/>
          </a:p>
        </c:txPr>
        <c:crossAx val="1221140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Φύλλο6!$B$1</c:f>
              <c:strCache>
                <c:ptCount val="1"/>
                <c:pt idx="0">
                  <c:v>1η επιιλογή</c:v>
                </c:pt>
              </c:strCache>
            </c:strRef>
          </c:tx>
          <c:invertIfNegative val="0"/>
          <c:cat>
            <c:strRef>
              <c:f>Φύλλο6!$A$2:$A$7</c:f>
              <c:strCache>
                <c:ptCount val="6"/>
                <c:pt idx="0">
                  <c:v>Οικονομική ενίσχυση από οικογένεια και φίλους</c:v>
                </c:pt>
                <c:pt idx="1">
                  <c:v>Τραπεζική χρηματοδότηση</c:v>
                </c:pt>
                <c:pt idx="2">
                  <c:v>Κρατική/ευρωπαϊκή χρηματοδότηση</c:v>
                </c:pt>
                <c:pt idx="3">
                  <c:v>Venture capitals</c:v>
                </c:pt>
                <c:pt idx="4">
                  <c:v>Χωρίς οικονομική υποστήριξη</c:v>
                </c:pt>
                <c:pt idx="5">
                  <c:v>Ίδια κεφάλαια</c:v>
                </c:pt>
              </c:strCache>
            </c:strRef>
          </c:cat>
          <c:val>
            <c:numRef>
              <c:f>Φύλλο6!$B$2:$B$7</c:f>
              <c:numCache>
                <c:formatCode>0.0%</c:formatCode>
                <c:ptCount val="6"/>
                <c:pt idx="0">
                  <c:v>0.35153583617747441</c:v>
                </c:pt>
                <c:pt idx="1">
                  <c:v>1.3651877133105863E-2</c:v>
                </c:pt>
                <c:pt idx="2">
                  <c:v>9.2150170648464216E-2</c:v>
                </c:pt>
                <c:pt idx="3">
                  <c:v>3.4129692832764592E-3</c:v>
                </c:pt>
                <c:pt idx="4">
                  <c:v>0.28327645051194539</c:v>
                </c:pt>
                <c:pt idx="5">
                  <c:v>0.25597269624573382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33-4D46-A9E5-85E0B0197B40}"/>
            </c:ext>
          </c:extLst>
        </c:ser>
        <c:ser>
          <c:idx val="1"/>
          <c:order val="1"/>
          <c:tx>
            <c:strRef>
              <c:f>Φύλλο6!$C$1</c:f>
              <c:strCache>
                <c:ptCount val="1"/>
                <c:pt idx="0">
                  <c:v>2η επιλογή</c:v>
                </c:pt>
              </c:strCache>
            </c:strRef>
          </c:tx>
          <c:invertIfNegative val="0"/>
          <c:cat>
            <c:strRef>
              <c:f>Φύλλο6!$A$2:$A$7</c:f>
              <c:strCache>
                <c:ptCount val="6"/>
                <c:pt idx="0">
                  <c:v>Οικονομική ενίσχυση από οικογένεια και φίλους</c:v>
                </c:pt>
                <c:pt idx="1">
                  <c:v>Τραπεζική χρηματοδότηση</c:v>
                </c:pt>
                <c:pt idx="2">
                  <c:v>Κρατική/ευρωπαϊκή χρηματοδότηση</c:v>
                </c:pt>
                <c:pt idx="3">
                  <c:v>Venture capitals</c:v>
                </c:pt>
                <c:pt idx="4">
                  <c:v>Χωρίς οικονομική υποστήριξη</c:v>
                </c:pt>
                <c:pt idx="5">
                  <c:v>Ίδια κεφάλαια</c:v>
                </c:pt>
              </c:strCache>
            </c:strRef>
          </c:cat>
          <c:val>
            <c:numRef>
              <c:f>Φύλλο6!$C$2:$C$7</c:f>
              <c:numCache>
                <c:formatCode>0.0%</c:formatCode>
                <c:ptCount val="6"/>
                <c:pt idx="0">
                  <c:v>0.22424242424242524</c:v>
                </c:pt>
                <c:pt idx="1">
                  <c:v>1.8181818181818257E-2</c:v>
                </c:pt>
                <c:pt idx="2">
                  <c:v>0.10303030303030303</c:v>
                </c:pt>
                <c:pt idx="3">
                  <c:v>7.2727272727272724E-2</c:v>
                </c:pt>
                <c:pt idx="4">
                  <c:v>0.15151515151515249</c:v>
                </c:pt>
                <c:pt idx="5">
                  <c:v>0.4303030303030303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33-4D46-A9E5-85E0B0197B40}"/>
            </c:ext>
          </c:extLst>
        </c:ser>
        <c:ser>
          <c:idx val="2"/>
          <c:order val="2"/>
          <c:tx>
            <c:strRef>
              <c:f>Φύλλο6!$D$1</c:f>
              <c:strCache>
                <c:ptCount val="1"/>
                <c:pt idx="0">
                  <c:v>Στάθμιση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Φύλλο6!$A$2:$A$7</c:f>
              <c:strCache>
                <c:ptCount val="6"/>
                <c:pt idx="0">
                  <c:v>Οικονομική ενίσχυση από οικογένεια και φίλους</c:v>
                </c:pt>
                <c:pt idx="1">
                  <c:v>Τραπεζική χρηματοδότηση</c:v>
                </c:pt>
                <c:pt idx="2">
                  <c:v>Κρατική/ευρωπαϊκή χρηματοδότηση</c:v>
                </c:pt>
                <c:pt idx="3">
                  <c:v>Venture capitals</c:v>
                </c:pt>
                <c:pt idx="4">
                  <c:v>Χωρίς οικονομική υποστήριξη</c:v>
                </c:pt>
                <c:pt idx="5">
                  <c:v>Ίδια κεφάλαια</c:v>
                </c:pt>
              </c:strCache>
            </c:strRef>
          </c:cat>
          <c:val>
            <c:numRef>
              <c:f>Φύλλο6!$D$2:$D$7</c:f>
              <c:numCache>
                <c:formatCode>0.0%</c:formatCode>
                <c:ptCount val="6"/>
                <c:pt idx="0">
                  <c:v>0.30567685589519766</c:v>
                </c:pt>
                <c:pt idx="1">
                  <c:v>1.5283842794759825E-2</c:v>
                </c:pt>
                <c:pt idx="2">
                  <c:v>9.6069868995633995E-2</c:v>
                </c:pt>
                <c:pt idx="3">
                  <c:v>2.8384279475982536E-2</c:v>
                </c:pt>
                <c:pt idx="4">
                  <c:v>0.23580786026200873</c:v>
                </c:pt>
                <c:pt idx="5">
                  <c:v>0.31877729257641935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33-4D46-A9E5-85E0B0197B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823040"/>
        <c:axId val="122824576"/>
      </c:barChart>
      <c:catAx>
        <c:axId val="122823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el-GR"/>
          </a:p>
        </c:txPr>
        <c:crossAx val="122824576"/>
        <c:crosses val="autoZero"/>
        <c:auto val="1"/>
        <c:lblAlgn val="ctr"/>
        <c:lblOffset val="100"/>
        <c:noMultiLvlLbl val="0"/>
      </c:catAx>
      <c:valAx>
        <c:axId val="122824576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1228230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Φύλλο5!$B$1</c:f>
              <c:strCache>
                <c:ptCount val="1"/>
                <c:pt idx="0">
                  <c:v>1 επιλογή</c:v>
                </c:pt>
              </c:strCache>
            </c:strRef>
          </c:tx>
          <c:invertIfNegative val="0"/>
          <c:cat>
            <c:strRef>
              <c:f>Φύλλο5!$A$2:$A$6</c:f>
              <c:strCache>
                <c:ptCount val="5"/>
                <c:pt idx="0">
                  <c:v>Θεσμικό πλαίσιο/Γραφειοκρατία</c:v>
                </c:pt>
                <c:pt idx="1">
                  <c:v>Δυσκολία πρόσβασης στη χρηματοδότηση</c:v>
                </c:pt>
                <c:pt idx="2">
                  <c:v>Αβεβαιότητα για οικονομική εξέλιξη/Ανταγωνισμός</c:v>
                </c:pt>
                <c:pt idx="3">
                  <c:v>Προκαταλήψεις για γυναικείο φύλο</c:v>
                </c:pt>
                <c:pt idx="4">
                  <c:v>Διαφθορά΄/Έλλειψη γνωριμιών/Ευνοιοκρατία</c:v>
                </c:pt>
              </c:strCache>
            </c:strRef>
          </c:cat>
          <c:val>
            <c:numRef>
              <c:f>Φύλλο5!$B$2:$B$6</c:f>
              <c:numCache>
                <c:formatCode>0.0%</c:formatCode>
                <c:ptCount val="5"/>
                <c:pt idx="0">
                  <c:v>0.40501792114695456</c:v>
                </c:pt>
                <c:pt idx="1">
                  <c:v>7.8853046594982074E-2</c:v>
                </c:pt>
                <c:pt idx="2">
                  <c:v>0.36200716845878134</c:v>
                </c:pt>
                <c:pt idx="3">
                  <c:v>5.0179211469534052E-2</c:v>
                </c:pt>
                <c:pt idx="4">
                  <c:v>0.1039426523297491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3B-4A46-A623-AF63600E80A2}"/>
            </c:ext>
          </c:extLst>
        </c:ser>
        <c:ser>
          <c:idx val="1"/>
          <c:order val="1"/>
          <c:tx>
            <c:strRef>
              <c:f>Φύλλο5!$C$1</c:f>
              <c:strCache>
                <c:ptCount val="1"/>
                <c:pt idx="0">
                  <c:v>2η επιλογή</c:v>
                </c:pt>
              </c:strCache>
            </c:strRef>
          </c:tx>
          <c:invertIfNegative val="0"/>
          <c:cat>
            <c:strRef>
              <c:f>Φύλλο5!$A$2:$A$6</c:f>
              <c:strCache>
                <c:ptCount val="5"/>
                <c:pt idx="0">
                  <c:v>Θεσμικό πλαίσιο/Γραφειοκρατία</c:v>
                </c:pt>
                <c:pt idx="1">
                  <c:v>Δυσκολία πρόσβασης στη χρηματοδότηση</c:v>
                </c:pt>
                <c:pt idx="2">
                  <c:v>Αβεβαιότητα για οικονομική εξέλιξη/Ανταγωνισμός</c:v>
                </c:pt>
                <c:pt idx="3">
                  <c:v>Προκαταλήψεις για γυναικείο φύλο</c:v>
                </c:pt>
                <c:pt idx="4">
                  <c:v>Διαφθορά΄/Έλλειψη γνωριμιών/Ευνοιοκρατία</c:v>
                </c:pt>
              </c:strCache>
            </c:strRef>
          </c:cat>
          <c:val>
            <c:numRef>
              <c:f>Φύλλο5!$C$2:$C$6</c:f>
              <c:numCache>
                <c:formatCode>0.0%</c:formatCode>
                <c:ptCount val="5"/>
                <c:pt idx="0">
                  <c:v>0.16923076923076918</c:v>
                </c:pt>
                <c:pt idx="1">
                  <c:v>0.21538461538461537</c:v>
                </c:pt>
                <c:pt idx="2">
                  <c:v>0.33846153846153826</c:v>
                </c:pt>
                <c:pt idx="3">
                  <c:v>5.128205128205128E-2</c:v>
                </c:pt>
                <c:pt idx="4">
                  <c:v>0.22564102564102564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3B-4A46-A623-AF63600E80A2}"/>
            </c:ext>
          </c:extLst>
        </c:ser>
        <c:ser>
          <c:idx val="2"/>
          <c:order val="2"/>
          <c:tx>
            <c:strRef>
              <c:f>Φύλλο5!$D$1</c:f>
              <c:strCache>
                <c:ptCount val="1"/>
                <c:pt idx="0">
                  <c:v>Στάθμιση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Φύλλο5!$A$2:$A$6</c:f>
              <c:strCache>
                <c:ptCount val="5"/>
                <c:pt idx="0">
                  <c:v>Θεσμικό πλαίσιο/Γραφειοκρατία</c:v>
                </c:pt>
                <c:pt idx="1">
                  <c:v>Δυσκολία πρόσβασης στη χρηματοδότηση</c:v>
                </c:pt>
                <c:pt idx="2">
                  <c:v>Αβεβαιότητα για οικονομική εξέλιξη/Ανταγωνισμός</c:v>
                </c:pt>
                <c:pt idx="3">
                  <c:v>Προκαταλήψεις για γυναικείο φύλο</c:v>
                </c:pt>
                <c:pt idx="4">
                  <c:v>Διαφθορά΄/Έλλειψη γνωριμιών/Ευνοιοκρατία</c:v>
                </c:pt>
              </c:strCache>
            </c:strRef>
          </c:cat>
          <c:val>
            <c:numRef>
              <c:f>Φύλλο5!$D$2:$D$6</c:f>
              <c:numCache>
                <c:formatCode>0.0%</c:formatCode>
                <c:ptCount val="5"/>
                <c:pt idx="0">
                  <c:v>0.30801687763713254</c:v>
                </c:pt>
                <c:pt idx="1">
                  <c:v>0.13502109704641349</c:v>
                </c:pt>
                <c:pt idx="2">
                  <c:v>0.35232067510548809</c:v>
                </c:pt>
                <c:pt idx="3">
                  <c:v>5.0632911392405132E-2</c:v>
                </c:pt>
                <c:pt idx="4">
                  <c:v>0.15400843881856624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3B-4A46-A623-AF63600E80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323136"/>
        <c:axId val="123324672"/>
      </c:barChart>
      <c:catAx>
        <c:axId val="123323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600"/>
            </a:pPr>
            <a:endParaRPr lang="el-GR"/>
          </a:p>
        </c:txPr>
        <c:crossAx val="123324672"/>
        <c:crosses val="autoZero"/>
        <c:auto val="1"/>
        <c:lblAlgn val="ctr"/>
        <c:lblOffset val="100"/>
        <c:noMultiLvlLbl val="0"/>
      </c:catAx>
      <c:valAx>
        <c:axId val="123324672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1233231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E53-4E9E-8A9B-CA5D06B4DCE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Φύλλο8!$A$3:$A$15</c:f>
              <c:strCache>
                <c:ptCount val="13"/>
                <c:pt idx="0">
                  <c:v>Με επιχειρηματικές συνεργασίες/συνέργειες</c:v>
                </c:pt>
                <c:pt idx="1">
                  <c:v>Με προσπάθεια για διαφοροποίηση προϊόντων υπηρεσιών </c:v>
                </c:pt>
                <c:pt idx="2">
                  <c:v>Με αναζήτηση δυνατοτήτων εξωστρέφειας</c:v>
                </c:pt>
                <c:pt idx="3">
                  <c:v>Με επενδύσεις σε έρευνα-τεχνολογία και καινοτομία</c:v>
                </c:pt>
                <c:pt idx="4">
                  <c:v>Με μείωση προσωπικού</c:v>
                </c:pt>
                <c:pt idx="5">
                  <c:v>Τεχνολογία και καινοτομία</c:v>
                </c:pt>
                <c:pt idx="6">
                  <c:v>Αύξηση επιχειρηματικής δραστηριότητας μετά την κρίση</c:v>
                </c:pt>
                <c:pt idx="7">
                  <c:v>Με λήψη δανείων</c:v>
                </c:pt>
                <c:pt idx="8">
                  <c:v>Με μείωση πελατολογίου/ προσωπικών εξόδων/ δαπανών</c:v>
                </c:pt>
                <c:pt idx="9">
                  <c:v>Με περισσότερη προσωπική εργασία / διεύρυνση ωραρίου</c:v>
                </c:pt>
                <c:pt idx="10">
                  <c:v>Περισσότερες ώρες εργασίας</c:v>
                </c:pt>
                <c:pt idx="11">
                  <c:v>Άλλο</c:v>
                </c:pt>
                <c:pt idx="12">
                  <c:v>Με κανέναν τρόπο</c:v>
                </c:pt>
              </c:strCache>
            </c:strRef>
          </c:cat>
          <c:val>
            <c:numRef>
              <c:f>Φύλλο8!$B$3:$B$15</c:f>
              <c:numCache>
                <c:formatCode>0%</c:formatCode>
                <c:ptCount val="13"/>
                <c:pt idx="0" formatCode="0.00%">
                  <c:v>0.252</c:v>
                </c:pt>
                <c:pt idx="1">
                  <c:v>0.2</c:v>
                </c:pt>
                <c:pt idx="2" formatCode="0.00%">
                  <c:v>0.18700000000000022</c:v>
                </c:pt>
                <c:pt idx="3" formatCode="0.00%">
                  <c:v>4.8000000000000001E-2</c:v>
                </c:pt>
                <c:pt idx="4" formatCode="0.00%">
                  <c:v>3.9000000000000014E-2</c:v>
                </c:pt>
                <c:pt idx="5" formatCode="0.00%">
                  <c:v>1.2999999999999998E-2</c:v>
                </c:pt>
                <c:pt idx="6" formatCode="0.00%">
                  <c:v>1.2999999999999998E-2</c:v>
                </c:pt>
                <c:pt idx="7" formatCode="0.00%">
                  <c:v>4.3000000000000061E-3</c:v>
                </c:pt>
                <c:pt idx="8" formatCode="0.00%">
                  <c:v>4.3000000000000061E-3</c:v>
                </c:pt>
                <c:pt idx="9" formatCode="0.00%">
                  <c:v>4.3000000000000061E-3</c:v>
                </c:pt>
                <c:pt idx="10" formatCode="0.00%">
                  <c:v>4.3000000000000061E-3</c:v>
                </c:pt>
                <c:pt idx="11" formatCode="0.00%">
                  <c:v>1.7399999999999999E-2</c:v>
                </c:pt>
                <c:pt idx="12" formatCode="0.00%">
                  <c:v>0.21300000000000019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53-4E9E-8A9B-CA5D06B4DC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3350400"/>
        <c:axId val="123380864"/>
      </c:barChart>
      <c:catAx>
        <c:axId val="12335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23380864"/>
        <c:crosses val="autoZero"/>
        <c:auto val="1"/>
        <c:lblAlgn val="ctr"/>
        <c:lblOffset val="100"/>
        <c:noMultiLvlLbl val="0"/>
      </c:catAx>
      <c:valAx>
        <c:axId val="123380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23350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Stat!$Q$33</c:f>
              <c:strCache>
                <c:ptCount val="1"/>
                <c:pt idx="0">
                  <c:v>Ένας γονέας μηχανικός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Stat!$P$34:$P$43</c:f>
              <c:strCache>
                <c:ptCount val="10"/>
                <c:pt idx="0">
                  <c:v>ΤΟΠΟΓΡΑΦΟΙ</c:v>
                </c:pt>
                <c:pt idx="1">
                  <c:v>ΑΡΧΙΤΕΚΤΟΝΕΣ</c:v>
                </c:pt>
                <c:pt idx="2">
                  <c:v>ΗΛΕΚΤΡΟΛΟΓΟΙ</c:v>
                </c:pt>
                <c:pt idx="3">
                  <c:v>ΜΕΤΑΛΛΕΙΟΛΟΓΟΙ</c:v>
                </c:pt>
                <c:pt idx="4">
                  <c:v>ΜΗΧΑΝΟΛΟΓΟΙ</c:v>
                </c:pt>
                <c:pt idx="5">
                  <c:v>ΝΑΥΠΗΓΟΙ</c:v>
                </c:pt>
                <c:pt idx="6">
                  <c:v>ΠΟΛΙΤΙΚΟΙ</c:v>
                </c:pt>
                <c:pt idx="7">
                  <c:v>ΣΕΜΦΕ</c:v>
                </c:pt>
                <c:pt idx="8">
                  <c:v>ΧΗΜΙΚΟΙ</c:v>
                </c:pt>
                <c:pt idx="9">
                  <c:v>ΣΥΝΟΛΟ</c:v>
                </c:pt>
              </c:strCache>
            </c:strRef>
          </c:cat>
          <c:val>
            <c:numRef>
              <c:f>Stat!$Q$34:$Q$43</c:f>
              <c:numCache>
                <c:formatCode>General</c:formatCode>
                <c:ptCount val="10"/>
                <c:pt idx="0">
                  <c:v>15.8</c:v>
                </c:pt>
                <c:pt idx="1">
                  <c:v>24.3</c:v>
                </c:pt>
                <c:pt idx="2">
                  <c:v>12.4</c:v>
                </c:pt>
                <c:pt idx="3">
                  <c:v>32</c:v>
                </c:pt>
                <c:pt idx="4">
                  <c:v>14.499999999999998</c:v>
                </c:pt>
                <c:pt idx="5">
                  <c:v>19</c:v>
                </c:pt>
                <c:pt idx="6">
                  <c:v>26.400000000000002</c:v>
                </c:pt>
                <c:pt idx="7">
                  <c:v>6</c:v>
                </c:pt>
                <c:pt idx="8">
                  <c:v>12.9</c:v>
                </c:pt>
                <c:pt idx="9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B9-4550-BC0D-A0F50206D0B9}"/>
            </c:ext>
          </c:extLst>
        </c:ser>
        <c:ser>
          <c:idx val="1"/>
          <c:order val="1"/>
          <c:tx>
            <c:strRef>
              <c:f>Stat!$R$33</c:f>
              <c:strCache>
                <c:ptCount val="1"/>
                <c:pt idx="0">
                  <c:v>Δυο γονείς μηχανικοί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Stat!$P$34:$P$43</c:f>
              <c:strCache>
                <c:ptCount val="10"/>
                <c:pt idx="0">
                  <c:v>ΤΟΠΟΓΡΑΦΟΙ</c:v>
                </c:pt>
                <c:pt idx="1">
                  <c:v>ΑΡΧΙΤΕΚΤΟΝΕΣ</c:v>
                </c:pt>
                <c:pt idx="2">
                  <c:v>ΗΛΕΚΤΡΟΛΟΓΟΙ</c:v>
                </c:pt>
                <c:pt idx="3">
                  <c:v>ΜΕΤΑΛΛΕΙΟΛΟΓΟΙ</c:v>
                </c:pt>
                <c:pt idx="4">
                  <c:v>ΜΗΧΑΝΟΛΟΓΟΙ</c:v>
                </c:pt>
                <c:pt idx="5">
                  <c:v>ΝΑΥΠΗΓΟΙ</c:v>
                </c:pt>
                <c:pt idx="6">
                  <c:v>ΠΟΛΙΤΙΚΟΙ</c:v>
                </c:pt>
                <c:pt idx="7">
                  <c:v>ΣΕΜΦΕ</c:v>
                </c:pt>
                <c:pt idx="8">
                  <c:v>ΧΗΜΙΚΟΙ</c:v>
                </c:pt>
                <c:pt idx="9">
                  <c:v>ΣΥΝΟΛΟ</c:v>
                </c:pt>
              </c:strCache>
            </c:strRef>
          </c:cat>
          <c:val>
            <c:numRef>
              <c:f>Stat!$R$34:$R$43</c:f>
              <c:numCache>
                <c:formatCode>General</c:formatCode>
                <c:ptCount val="10"/>
                <c:pt idx="0">
                  <c:v>2</c:v>
                </c:pt>
                <c:pt idx="1">
                  <c:v>2.9000000000000004</c:v>
                </c:pt>
                <c:pt idx="2">
                  <c:v>2.1999999999999997</c:v>
                </c:pt>
                <c:pt idx="3">
                  <c:v>3</c:v>
                </c:pt>
                <c:pt idx="4">
                  <c:v>1.7000000000000002</c:v>
                </c:pt>
                <c:pt idx="5">
                  <c:v>1</c:v>
                </c:pt>
                <c:pt idx="6">
                  <c:v>4.5</c:v>
                </c:pt>
                <c:pt idx="7">
                  <c:v>5</c:v>
                </c:pt>
                <c:pt idx="8">
                  <c:v>3.2</c:v>
                </c:pt>
                <c:pt idx="9">
                  <c:v>2.8000000000000003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B9-4550-BC0D-A0F50206D0B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6952320"/>
        <c:axId val="166954112"/>
        <c:axId val="0"/>
      </c:bar3DChart>
      <c:catAx>
        <c:axId val="166952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l-GR"/>
          </a:p>
        </c:txPr>
        <c:crossAx val="166954112"/>
        <c:crosses val="autoZero"/>
        <c:auto val="1"/>
        <c:lblAlgn val="ctr"/>
        <c:lblOffset val="100"/>
        <c:noMultiLvlLbl val="0"/>
      </c:catAx>
      <c:valAx>
        <c:axId val="166954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66952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l-GR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lt1">
                  <a:lumMod val="8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l-G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'7.6'!$B$1</c:f>
              <c:strCache>
                <c:ptCount val="1"/>
                <c:pt idx="0">
                  <c:v>1η επιλογή</c:v>
                </c:pt>
              </c:strCache>
            </c:strRef>
          </c:tx>
          <c:invertIfNegative val="0"/>
          <c:cat>
            <c:strRef>
              <c:f>'7.6'!$A$2:$A$8</c:f>
              <c:strCache>
                <c:ptCount val="7"/>
                <c:pt idx="0">
                  <c:v>Ανάγκη μεγαλύτερης ωριμότητας</c:v>
                </c:pt>
                <c:pt idx="1">
                  <c:v>Ανάγκη μεγαλύτερης επαγγελματικής εμπειρίας</c:v>
                </c:pt>
                <c:pt idx="2">
                  <c:v>Έλλειψη κεφαλαίου</c:v>
                </c:pt>
                <c:pt idx="3">
                  <c:v>Έλλειψη δικτύου πελατών</c:v>
                </c:pt>
                <c:pt idx="4">
                  <c:v>Έλλειψη γνώσεων και πληροφοριών</c:v>
                </c:pt>
                <c:pt idx="5">
                  <c:v>Αυξημένες οικογενειακές υποχρεώσεις</c:v>
                </c:pt>
                <c:pt idx="6">
                  <c:v>Μικρή πιθανότητα βιωσιμότητας</c:v>
                </c:pt>
              </c:strCache>
            </c:strRef>
          </c:cat>
          <c:val>
            <c:numRef>
              <c:f>'7.6'!$B$2:$B$8</c:f>
              <c:numCache>
                <c:formatCode>0.0%</c:formatCode>
                <c:ptCount val="7"/>
                <c:pt idx="0">
                  <c:v>9.4674556213017763E-2</c:v>
                </c:pt>
                <c:pt idx="1">
                  <c:v>0.29585798816568176</c:v>
                </c:pt>
                <c:pt idx="2">
                  <c:v>0.28402366863905454</c:v>
                </c:pt>
                <c:pt idx="3">
                  <c:v>0.13313609467455617</c:v>
                </c:pt>
                <c:pt idx="4">
                  <c:v>4.4378698224852083E-2</c:v>
                </c:pt>
                <c:pt idx="5">
                  <c:v>5.3254437869822494E-2</c:v>
                </c:pt>
                <c:pt idx="6">
                  <c:v>9.4674556213017763E-2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1D-4DB3-9A38-81E190ABB011}"/>
            </c:ext>
          </c:extLst>
        </c:ser>
        <c:ser>
          <c:idx val="1"/>
          <c:order val="1"/>
          <c:tx>
            <c:strRef>
              <c:f>'7.6'!$C$1</c:f>
              <c:strCache>
                <c:ptCount val="1"/>
                <c:pt idx="0">
                  <c:v>2η επιλογή</c:v>
                </c:pt>
              </c:strCache>
            </c:strRef>
          </c:tx>
          <c:invertIfNegative val="0"/>
          <c:cat>
            <c:strRef>
              <c:f>'7.6'!$A$2:$A$8</c:f>
              <c:strCache>
                <c:ptCount val="7"/>
                <c:pt idx="0">
                  <c:v>Ανάγκη μεγαλύτερης ωριμότητας</c:v>
                </c:pt>
                <c:pt idx="1">
                  <c:v>Ανάγκη μεγαλύτερης επαγγελματικής εμπειρίας</c:v>
                </c:pt>
                <c:pt idx="2">
                  <c:v>Έλλειψη κεφαλαίου</c:v>
                </c:pt>
                <c:pt idx="3">
                  <c:v>Έλλειψη δικτύου πελατών</c:v>
                </c:pt>
                <c:pt idx="4">
                  <c:v>Έλλειψη γνώσεων και πληροφοριών</c:v>
                </c:pt>
                <c:pt idx="5">
                  <c:v>Αυξημένες οικογενειακές υποχρεώσεις</c:v>
                </c:pt>
                <c:pt idx="6">
                  <c:v>Μικρή πιθανότητα βιωσιμότητας</c:v>
                </c:pt>
              </c:strCache>
            </c:strRef>
          </c:cat>
          <c:val>
            <c:numRef>
              <c:f>'7.6'!$C$2:$C$8</c:f>
              <c:numCache>
                <c:formatCode>0.0%</c:formatCode>
                <c:ptCount val="7"/>
                <c:pt idx="0">
                  <c:v>5.7692307692307723E-2</c:v>
                </c:pt>
                <c:pt idx="1">
                  <c:v>0.15769230769230827</c:v>
                </c:pt>
                <c:pt idx="2">
                  <c:v>0.234615384615385</c:v>
                </c:pt>
                <c:pt idx="3">
                  <c:v>0.22307692307692309</c:v>
                </c:pt>
                <c:pt idx="4">
                  <c:v>8.461538461538462E-2</c:v>
                </c:pt>
                <c:pt idx="5">
                  <c:v>6.5384615384615402E-2</c:v>
                </c:pt>
                <c:pt idx="6">
                  <c:v>0.17692307692307688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1D-4DB3-9A38-81E190ABB011}"/>
            </c:ext>
          </c:extLst>
        </c:ser>
        <c:ser>
          <c:idx val="2"/>
          <c:order val="2"/>
          <c:tx>
            <c:strRef>
              <c:f>'7.6'!$D$1</c:f>
              <c:strCache>
                <c:ptCount val="1"/>
                <c:pt idx="0">
                  <c:v>Στάθμιση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'7.6'!$A$2:$A$8</c:f>
              <c:strCache>
                <c:ptCount val="7"/>
                <c:pt idx="0">
                  <c:v>Ανάγκη μεγαλύτερης ωριμότητας</c:v>
                </c:pt>
                <c:pt idx="1">
                  <c:v>Ανάγκη μεγαλύτερης επαγγελματικής εμπειρίας</c:v>
                </c:pt>
                <c:pt idx="2">
                  <c:v>Έλλειψη κεφαλαίου</c:v>
                </c:pt>
                <c:pt idx="3">
                  <c:v>Έλλειψη δικτύου πελατών</c:v>
                </c:pt>
                <c:pt idx="4">
                  <c:v>Έλλειψη γνώσεων και πληροφοριών</c:v>
                </c:pt>
                <c:pt idx="5">
                  <c:v>Αυξημένες οικογενειακές υποχρεώσεις</c:v>
                </c:pt>
                <c:pt idx="6">
                  <c:v>Μικρή πιθανότητα βιωσιμότητας</c:v>
                </c:pt>
              </c:strCache>
            </c:strRef>
          </c:cat>
          <c:val>
            <c:numRef>
              <c:f>'7.6'!$D$2:$D$8</c:f>
              <c:numCache>
                <c:formatCode>0.0%</c:formatCode>
                <c:ptCount val="7"/>
                <c:pt idx="0">
                  <c:v>7.8595317725752512E-2</c:v>
                </c:pt>
                <c:pt idx="1">
                  <c:v>0.23578595317725798</c:v>
                </c:pt>
                <c:pt idx="2">
                  <c:v>0.26254180602006683</c:v>
                </c:pt>
                <c:pt idx="3">
                  <c:v>0.17224080267558528</c:v>
                </c:pt>
                <c:pt idx="4">
                  <c:v>6.1872909698996711E-2</c:v>
                </c:pt>
                <c:pt idx="5">
                  <c:v>5.8528428093645501E-2</c:v>
                </c:pt>
                <c:pt idx="6">
                  <c:v>0.1304347826086957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1D-4DB3-9A38-81E190ABB0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173632"/>
        <c:axId val="113175168"/>
      </c:barChart>
      <c:catAx>
        <c:axId val="113173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l-GR"/>
          </a:p>
        </c:txPr>
        <c:crossAx val="113175168"/>
        <c:crosses val="autoZero"/>
        <c:auto val="1"/>
        <c:lblAlgn val="ctr"/>
        <c:lblOffset val="100"/>
        <c:noMultiLvlLbl val="0"/>
      </c:catAx>
      <c:valAx>
        <c:axId val="113175168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1131736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>
                <a:latin typeface="Cambria" panose="02040503050406030204" pitchFamily="18" charset="0"/>
                <a:ea typeface="Cambria" panose="02040503050406030204" pitchFamily="18" charset="0"/>
              </a:rPr>
              <a:t>Επιστημονικό</a:t>
            </a:r>
            <a:r>
              <a:rPr lang="el-GR" baseline="0">
                <a:latin typeface="Cambria" panose="02040503050406030204" pitchFamily="18" charset="0"/>
                <a:ea typeface="Cambria" panose="02040503050406030204" pitchFamily="18" charset="0"/>
              </a:rPr>
              <a:t> και θεωρητικό υπόβαθρο</a:t>
            </a:r>
            <a:endParaRPr lang="el-GR">
              <a:latin typeface="Cambria" panose="02040503050406030204" pitchFamily="18" charset="0"/>
              <a:ea typeface="Cambria" panose="020405030504060302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Φύλλο1!$A$2:$A$6</c:f>
              <c:strCache>
                <c:ptCount val="5"/>
                <c:pt idx="0">
                  <c:v>1991-1995</c:v>
                </c:pt>
                <c:pt idx="1">
                  <c:v>1996-2001</c:v>
                </c:pt>
                <c:pt idx="2">
                  <c:v>2002-2006</c:v>
                </c:pt>
                <c:pt idx="3">
                  <c:v>2007-2010</c:v>
                </c:pt>
                <c:pt idx="4">
                  <c:v>2011-2019</c:v>
                </c:pt>
              </c:strCache>
            </c:strRef>
          </c:cat>
          <c:val>
            <c:numRef>
              <c:f>Φύλλο1!$B$2:$B$6</c:f>
              <c:numCache>
                <c:formatCode>General</c:formatCode>
                <c:ptCount val="5"/>
                <c:pt idx="0">
                  <c:v>3.9</c:v>
                </c:pt>
                <c:pt idx="1">
                  <c:v>3.77</c:v>
                </c:pt>
                <c:pt idx="2">
                  <c:v>3.88</c:v>
                </c:pt>
                <c:pt idx="3">
                  <c:v>3.95</c:v>
                </c:pt>
                <c:pt idx="4">
                  <c:v>4.05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E1C-4670-9C7F-24F9C55A319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32804944"/>
        <c:axId val="332803960"/>
      </c:lineChart>
      <c:catAx>
        <c:axId val="332804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l-GR"/>
          </a:p>
        </c:txPr>
        <c:crossAx val="332803960"/>
        <c:crosses val="autoZero"/>
        <c:auto val="1"/>
        <c:lblAlgn val="ctr"/>
        <c:lblOffset val="100"/>
        <c:noMultiLvlLbl val="0"/>
      </c:catAx>
      <c:valAx>
        <c:axId val="33280396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32804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>
                <a:latin typeface="Cambria" panose="02040503050406030204" pitchFamily="18" charset="0"/>
                <a:ea typeface="Cambria" panose="02040503050406030204" pitchFamily="18" charset="0"/>
              </a:rPr>
              <a:t>Τεχνικές</a:t>
            </a:r>
            <a:r>
              <a:rPr lang="el-GR" baseline="0"/>
              <a:t> </a:t>
            </a:r>
            <a:r>
              <a:rPr lang="el-GR" sz="1800" b="1" i="0" u="none" strike="noStrike" kern="1200" baseline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γνώσεις</a:t>
            </a:r>
          </a:p>
        </c:rich>
      </c:tx>
      <c:layout>
        <c:manualLayout>
          <c:xMode val="edge"/>
          <c:yMode val="edge"/>
          <c:x val="0.32867344706911639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Φύλλο1!$A$9:$A$13</c:f>
              <c:strCache>
                <c:ptCount val="5"/>
                <c:pt idx="0">
                  <c:v>1991-1995</c:v>
                </c:pt>
                <c:pt idx="1">
                  <c:v>1996-2001</c:v>
                </c:pt>
                <c:pt idx="2">
                  <c:v>2002-2006</c:v>
                </c:pt>
                <c:pt idx="3">
                  <c:v>2007-2010</c:v>
                </c:pt>
                <c:pt idx="4">
                  <c:v>2011-2019</c:v>
                </c:pt>
              </c:strCache>
            </c:strRef>
          </c:cat>
          <c:val>
            <c:numRef>
              <c:f>Φύλλο1!$B$9:$B$13</c:f>
              <c:numCache>
                <c:formatCode>General</c:formatCode>
                <c:ptCount val="5"/>
                <c:pt idx="0">
                  <c:v>2.95</c:v>
                </c:pt>
                <c:pt idx="1">
                  <c:v>3.14</c:v>
                </c:pt>
                <c:pt idx="2">
                  <c:v>3.23</c:v>
                </c:pt>
                <c:pt idx="3">
                  <c:v>3.25</c:v>
                </c:pt>
                <c:pt idx="4">
                  <c:v>3.33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4F4-426D-8937-EE897322A7A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32802976"/>
        <c:axId val="332804616"/>
      </c:lineChart>
      <c:catAx>
        <c:axId val="33280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l-GR"/>
          </a:p>
        </c:txPr>
        <c:crossAx val="332804616"/>
        <c:crosses val="autoZero"/>
        <c:auto val="1"/>
        <c:lblAlgn val="ctr"/>
        <c:lblOffset val="100"/>
        <c:noMultiLvlLbl val="0"/>
      </c:catAx>
      <c:valAx>
        <c:axId val="33280461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32802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>
                <a:latin typeface="Cambria" panose="02040503050406030204" pitchFamily="18" charset="0"/>
                <a:ea typeface="Cambria" panose="02040503050406030204" pitchFamily="18" charset="0"/>
              </a:rPr>
              <a:t>Χρήση προγραμμάτων Η/Υ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Φύλλο1!$A$17:$A$21</c:f>
              <c:strCache>
                <c:ptCount val="5"/>
                <c:pt idx="0">
                  <c:v>1991-1995</c:v>
                </c:pt>
                <c:pt idx="1">
                  <c:v>1996-2001</c:v>
                </c:pt>
                <c:pt idx="2">
                  <c:v>2002-2006</c:v>
                </c:pt>
                <c:pt idx="3">
                  <c:v>2007-2010</c:v>
                </c:pt>
                <c:pt idx="4">
                  <c:v>2011-2019</c:v>
                </c:pt>
              </c:strCache>
            </c:strRef>
          </c:cat>
          <c:val>
            <c:numRef>
              <c:f>Φύλλο1!$B$17:$B$21</c:f>
              <c:numCache>
                <c:formatCode>General</c:formatCode>
                <c:ptCount val="5"/>
                <c:pt idx="0">
                  <c:v>2.1800000000000002</c:v>
                </c:pt>
                <c:pt idx="1">
                  <c:v>2.19</c:v>
                </c:pt>
                <c:pt idx="2">
                  <c:v>2.57</c:v>
                </c:pt>
                <c:pt idx="3">
                  <c:v>2.76</c:v>
                </c:pt>
                <c:pt idx="4">
                  <c:v>2.83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776-4B21-8EF9-D2BABB37D1E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32756080"/>
        <c:axId val="332759360"/>
      </c:lineChart>
      <c:catAx>
        <c:axId val="332756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l-GR"/>
          </a:p>
        </c:txPr>
        <c:crossAx val="332759360"/>
        <c:crosses val="autoZero"/>
        <c:auto val="1"/>
        <c:lblAlgn val="ctr"/>
        <c:lblOffset val="100"/>
        <c:noMultiLvlLbl val="0"/>
      </c:catAx>
      <c:valAx>
        <c:axId val="33275936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32756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>
                <a:latin typeface="Cambria" panose="02040503050406030204" pitchFamily="18" charset="0"/>
                <a:ea typeface="Cambria" panose="02040503050406030204" pitchFamily="18" charset="0"/>
              </a:rPr>
              <a:t>Οικονομικές &amp; Διοικητικές γνώσεις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Φύλλο1!$A$23:$A$27</c:f>
              <c:strCache>
                <c:ptCount val="5"/>
                <c:pt idx="0">
                  <c:v>1991-1995</c:v>
                </c:pt>
                <c:pt idx="1">
                  <c:v>1996-2001</c:v>
                </c:pt>
                <c:pt idx="2">
                  <c:v>2002-2006</c:v>
                </c:pt>
                <c:pt idx="3">
                  <c:v>2007-2010</c:v>
                </c:pt>
                <c:pt idx="4">
                  <c:v>2011-2019</c:v>
                </c:pt>
              </c:strCache>
            </c:strRef>
          </c:cat>
          <c:val>
            <c:numRef>
              <c:f>Φύλλο1!$B$23:$B$27</c:f>
              <c:numCache>
                <c:formatCode>General</c:formatCode>
                <c:ptCount val="5"/>
                <c:pt idx="0">
                  <c:v>1.98</c:v>
                </c:pt>
                <c:pt idx="1">
                  <c:v>1.96</c:v>
                </c:pt>
                <c:pt idx="2">
                  <c:v>2.14</c:v>
                </c:pt>
                <c:pt idx="3">
                  <c:v>2.25</c:v>
                </c:pt>
                <c:pt idx="4">
                  <c:v>2.72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BDB-49F9-9E88-2CC89697D2C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30092752"/>
        <c:axId val="330085536"/>
      </c:lineChart>
      <c:catAx>
        <c:axId val="330092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l-GR"/>
          </a:p>
        </c:txPr>
        <c:crossAx val="330085536"/>
        <c:crosses val="autoZero"/>
        <c:auto val="1"/>
        <c:lblAlgn val="ctr"/>
        <c:lblOffset val="100"/>
        <c:noMultiLvlLbl val="0"/>
      </c:catAx>
      <c:valAx>
        <c:axId val="33008553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30092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Αναλυτική, συνθετική σκέψη και μεθοδικότητα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Φύλλο1!$A$33:$A$37</c:f>
              <c:strCache>
                <c:ptCount val="5"/>
                <c:pt idx="0">
                  <c:v>1991-1995</c:v>
                </c:pt>
                <c:pt idx="1">
                  <c:v>1996-2001</c:v>
                </c:pt>
                <c:pt idx="2">
                  <c:v>2002-2006</c:v>
                </c:pt>
                <c:pt idx="3">
                  <c:v>2007-2010</c:v>
                </c:pt>
                <c:pt idx="4">
                  <c:v>2011-2019</c:v>
                </c:pt>
              </c:strCache>
            </c:strRef>
          </c:cat>
          <c:val>
            <c:numRef>
              <c:f>Φύλλο1!$B$33:$B$37</c:f>
              <c:numCache>
                <c:formatCode>General</c:formatCode>
                <c:ptCount val="5"/>
                <c:pt idx="0">
                  <c:v>3.45</c:v>
                </c:pt>
                <c:pt idx="1">
                  <c:v>3.6</c:v>
                </c:pt>
                <c:pt idx="2">
                  <c:v>2.89</c:v>
                </c:pt>
                <c:pt idx="3">
                  <c:v>3</c:v>
                </c:pt>
                <c:pt idx="4">
                  <c:v>4.2300000000000004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EAE-4F56-8ADF-181BF2E42A7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521472"/>
        <c:axId val="15516552"/>
      </c:lineChart>
      <c:catAx>
        <c:axId val="15521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l-GR"/>
          </a:p>
        </c:txPr>
        <c:crossAx val="15516552"/>
        <c:crosses val="autoZero"/>
        <c:auto val="1"/>
        <c:lblAlgn val="ctr"/>
        <c:lblOffset val="100"/>
        <c:noMultiLvlLbl val="0"/>
      </c:catAx>
      <c:valAx>
        <c:axId val="1551655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521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'8.8'!$B$1</c:f>
              <c:strCache>
                <c:ptCount val="1"/>
                <c:pt idx="0">
                  <c:v>Ποσοστό συμμετοχής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'8.8'!$A$2:$A$10</c:f>
              <c:strCache>
                <c:ptCount val="9"/>
                <c:pt idx="0">
                  <c:v>Πολιτικός</c:v>
                </c:pt>
                <c:pt idx="1">
                  <c:v>Αρχιτέκτονας</c:v>
                </c:pt>
                <c:pt idx="2">
                  <c:v>Τοπογράφος</c:v>
                </c:pt>
                <c:pt idx="3">
                  <c:v>Ηλεκτρολόγος</c:v>
                </c:pt>
                <c:pt idx="4">
                  <c:v>Μηχανολόγος</c:v>
                </c:pt>
                <c:pt idx="5">
                  <c:v>Χημικός</c:v>
                </c:pt>
                <c:pt idx="6">
                  <c:v>Μεταλλειολόγος</c:v>
                </c:pt>
                <c:pt idx="7">
                  <c:v>Ναυπηγός</c:v>
                </c:pt>
                <c:pt idx="8">
                  <c:v>ΣΕΜΦΕ</c:v>
                </c:pt>
              </c:strCache>
            </c:strRef>
          </c:cat>
          <c:val>
            <c:numRef>
              <c:f>'8.8'!$B$2:$B$10</c:f>
              <c:numCache>
                <c:formatCode>0.00%</c:formatCode>
                <c:ptCount val="9"/>
                <c:pt idx="0">
                  <c:v>0.77300000000000135</c:v>
                </c:pt>
                <c:pt idx="1">
                  <c:v>0.72500000000000064</c:v>
                </c:pt>
                <c:pt idx="2">
                  <c:v>0.63900000000000134</c:v>
                </c:pt>
                <c:pt idx="3">
                  <c:v>0.72900000000000065</c:v>
                </c:pt>
                <c:pt idx="4">
                  <c:v>0.71400000000000063</c:v>
                </c:pt>
                <c:pt idx="5">
                  <c:v>0.76800000000000135</c:v>
                </c:pt>
                <c:pt idx="6">
                  <c:v>0.81100000000000005</c:v>
                </c:pt>
                <c:pt idx="7" formatCode="0%">
                  <c:v>0.69000000000000061</c:v>
                </c:pt>
                <c:pt idx="8">
                  <c:v>0.69299999999999995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A4-4AEA-ABDD-E09DBC8C6D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3301760"/>
        <c:axId val="116785152"/>
      </c:barChart>
      <c:catAx>
        <c:axId val="11330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16785152"/>
        <c:crosses val="autoZero"/>
        <c:auto val="1"/>
        <c:lblAlgn val="ctr"/>
        <c:lblOffset val="100"/>
        <c:noMultiLvlLbl val="0"/>
      </c:catAx>
      <c:valAx>
        <c:axId val="116785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13301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6090181276712044E-2"/>
          <c:y val="3.9920159680638723E-2"/>
          <c:w val="0.88997205690401804"/>
          <c:h val="0.6117016360978829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'8.9'!$B$1</c:f>
              <c:strCache>
                <c:ptCount val="1"/>
                <c:pt idx="0">
                  <c:v>Επιδοτούμενα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'8.9'!$A$2:$A$10</c:f>
              <c:strCache>
                <c:ptCount val="9"/>
                <c:pt idx="0">
                  <c:v>Πολιτικός</c:v>
                </c:pt>
                <c:pt idx="1">
                  <c:v>Αρχιτέκτονας</c:v>
                </c:pt>
                <c:pt idx="2">
                  <c:v>Τοπογράφος</c:v>
                </c:pt>
                <c:pt idx="3">
                  <c:v>Ηλεκτρολόγος</c:v>
                </c:pt>
                <c:pt idx="4">
                  <c:v>Μηχανολόγος</c:v>
                </c:pt>
                <c:pt idx="5">
                  <c:v>Χημικός</c:v>
                </c:pt>
                <c:pt idx="6">
                  <c:v>Μεταλλειολόγος</c:v>
                </c:pt>
                <c:pt idx="7">
                  <c:v>Ναυπηγός</c:v>
                </c:pt>
                <c:pt idx="8">
                  <c:v>ΣΕΜΦΕ</c:v>
                </c:pt>
              </c:strCache>
            </c:strRef>
          </c:cat>
          <c:val>
            <c:numRef>
              <c:f>'8.9'!$B$2:$B$10</c:f>
              <c:numCache>
                <c:formatCode>0.00%</c:formatCode>
                <c:ptCount val="9"/>
                <c:pt idx="0" formatCode="0%">
                  <c:v>0.18000000000000024</c:v>
                </c:pt>
                <c:pt idx="1">
                  <c:v>9.1000000000000025E-2</c:v>
                </c:pt>
                <c:pt idx="2">
                  <c:v>0.161</c:v>
                </c:pt>
                <c:pt idx="3">
                  <c:v>0.10100000000000002</c:v>
                </c:pt>
                <c:pt idx="4">
                  <c:v>0.13300000000000001</c:v>
                </c:pt>
                <c:pt idx="5">
                  <c:v>0.13800000000000001</c:v>
                </c:pt>
                <c:pt idx="6">
                  <c:v>0.13700000000000001</c:v>
                </c:pt>
                <c:pt idx="7">
                  <c:v>7.1999999999999995E-2</c:v>
                </c:pt>
                <c:pt idx="8" formatCode="0%">
                  <c:v>0.18000000000000024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A4-4022-BF3E-0035B9235D43}"/>
            </c:ext>
          </c:extLst>
        </c:ser>
        <c:ser>
          <c:idx val="1"/>
          <c:order val="1"/>
          <c:tx>
            <c:strRef>
              <c:f>'8.9'!$C$1</c:f>
              <c:strCache>
                <c:ptCount val="1"/>
                <c:pt idx="0">
                  <c:v>Αυτοχρηματοδοτούμενα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'8.9'!$A$2:$A$10</c:f>
              <c:strCache>
                <c:ptCount val="9"/>
                <c:pt idx="0">
                  <c:v>Πολιτικός</c:v>
                </c:pt>
                <c:pt idx="1">
                  <c:v>Αρχιτέκτονας</c:v>
                </c:pt>
                <c:pt idx="2">
                  <c:v>Τοπογράφος</c:v>
                </c:pt>
                <c:pt idx="3">
                  <c:v>Ηλεκτρολόγος</c:v>
                </c:pt>
                <c:pt idx="4">
                  <c:v>Μηχανολόγος</c:v>
                </c:pt>
                <c:pt idx="5">
                  <c:v>Χημικός</c:v>
                </c:pt>
                <c:pt idx="6">
                  <c:v>Μεταλλειολόγος</c:v>
                </c:pt>
                <c:pt idx="7">
                  <c:v>Ναυπηγός</c:v>
                </c:pt>
                <c:pt idx="8">
                  <c:v>ΣΕΜΦΕ</c:v>
                </c:pt>
              </c:strCache>
            </c:strRef>
          </c:cat>
          <c:val>
            <c:numRef>
              <c:f>'8.9'!$C$2:$C$10</c:f>
              <c:numCache>
                <c:formatCode>0.00%</c:formatCode>
                <c:ptCount val="9"/>
                <c:pt idx="0">
                  <c:v>0.42900000000000038</c:v>
                </c:pt>
                <c:pt idx="1">
                  <c:v>0.71900000000000064</c:v>
                </c:pt>
                <c:pt idx="2">
                  <c:v>0.48400000000000032</c:v>
                </c:pt>
                <c:pt idx="3">
                  <c:v>0.18200000000000024</c:v>
                </c:pt>
                <c:pt idx="4">
                  <c:v>0.30800000000000038</c:v>
                </c:pt>
                <c:pt idx="5">
                  <c:v>0.31200000000000061</c:v>
                </c:pt>
                <c:pt idx="6">
                  <c:v>0.41100000000000031</c:v>
                </c:pt>
                <c:pt idx="7">
                  <c:v>0.2460000000000003</c:v>
                </c:pt>
                <c:pt idx="8">
                  <c:v>0.39300000000000085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A4-4022-BF3E-0035B9235D43}"/>
            </c:ext>
          </c:extLst>
        </c:ser>
        <c:ser>
          <c:idx val="2"/>
          <c:order val="2"/>
          <c:tx>
            <c:strRef>
              <c:f>'8.9'!$D$1</c:f>
              <c:strCache>
                <c:ptCount val="1"/>
                <c:pt idx="0">
                  <c:v>Χρηματοδοτούμενα από επιχείρηση/οργανισμό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'8.9'!$A$2:$A$10</c:f>
              <c:strCache>
                <c:ptCount val="9"/>
                <c:pt idx="0">
                  <c:v>Πολιτικός</c:v>
                </c:pt>
                <c:pt idx="1">
                  <c:v>Αρχιτέκτονας</c:v>
                </c:pt>
                <c:pt idx="2">
                  <c:v>Τοπογράφος</c:v>
                </c:pt>
                <c:pt idx="3">
                  <c:v>Ηλεκτρολόγος</c:v>
                </c:pt>
                <c:pt idx="4">
                  <c:v>Μηχανολόγος</c:v>
                </c:pt>
                <c:pt idx="5">
                  <c:v>Χημικός</c:v>
                </c:pt>
                <c:pt idx="6">
                  <c:v>Μεταλλειολόγος</c:v>
                </c:pt>
                <c:pt idx="7">
                  <c:v>Ναυπηγός</c:v>
                </c:pt>
                <c:pt idx="8">
                  <c:v>ΣΕΜΦΕ</c:v>
                </c:pt>
              </c:strCache>
            </c:strRef>
          </c:cat>
          <c:val>
            <c:numRef>
              <c:f>'8.9'!$D$2:$D$10</c:f>
              <c:numCache>
                <c:formatCode>0%</c:formatCode>
                <c:ptCount val="9"/>
                <c:pt idx="0" formatCode="0.00%">
                  <c:v>0.39100000000000074</c:v>
                </c:pt>
                <c:pt idx="1">
                  <c:v>0.19</c:v>
                </c:pt>
                <c:pt idx="2" formatCode="0.00%">
                  <c:v>0.35500000000000032</c:v>
                </c:pt>
                <c:pt idx="3" formatCode="0.00%">
                  <c:v>0.71700000000000064</c:v>
                </c:pt>
                <c:pt idx="4" formatCode="0.00%">
                  <c:v>0.55800000000000005</c:v>
                </c:pt>
                <c:pt idx="5">
                  <c:v>0.55000000000000004</c:v>
                </c:pt>
                <c:pt idx="6" formatCode="0.00%">
                  <c:v>0.45200000000000001</c:v>
                </c:pt>
                <c:pt idx="7" formatCode="0.00%">
                  <c:v>0.68100000000000005</c:v>
                </c:pt>
                <c:pt idx="8" formatCode="0.00%">
                  <c:v>0.42600000000000032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A4-4022-BF3E-0035B9235D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6829184"/>
        <c:axId val="116982528"/>
        <c:axId val="0"/>
      </c:bar3DChart>
      <c:catAx>
        <c:axId val="116829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l-GR"/>
          </a:p>
        </c:txPr>
        <c:crossAx val="116982528"/>
        <c:crosses val="autoZero"/>
        <c:auto val="1"/>
        <c:lblAlgn val="ctr"/>
        <c:lblOffset val="100"/>
        <c:noMultiLvlLbl val="0"/>
      </c:catAx>
      <c:valAx>
        <c:axId val="116982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l-GR"/>
          </a:p>
        </c:txPr>
        <c:crossAx val="116829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Φύλλο1!$A$2</c:f>
              <c:strCache>
                <c:ptCount val="1"/>
                <c:pt idx="0">
                  <c:v>Πολύ δύσκολα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Φύλλο1!$B$2</c:f>
              <c:numCache>
                <c:formatCode>0.00%</c:formatCode>
                <c:ptCount val="1"/>
                <c:pt idx="0">
                  <c:v>3.6999999999999998E-2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3F-4DDC-9486-D268B18D292E}"/>
            </c:ext>
          </c:extLst>
        </c:ser>
        <c:ser>
          <c:idx val="1"/>
          <c:order val="1"/>
          <c:tx>
            <c:strRef>
              <c:f>Φύλλο1!$A$3</c:f>
              <c:strCache>
                <c:ptCount val="1"/>
                <c:pt idx="0">
                  <c:v>Δύσκολα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Φύλλο1!$B$3</c:f>
              <c:numCache>
                <c:formatCode>0.00%</c:formatCode>
                <c:ptCount val="1"/>
                <c:pt idx="0">
                  <c:v>0.10199999999999998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3F-4DDC-9486-D268B18D292E}"/>
            </c:ext>
          </c:extLst>
        </c:ser>
        <c:ser>
          <c:idx val="2"/>
          <c:order val="2"/>
          <c:tx>
            <c:strRef>
              <c:f>Φύλλο1!$A$4</c:f>
              <c:strCache>
                <c:ptCount val="1"/>
                <c:pt idx="0">
                  <c:v>Μέτρια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Φύλλο1!$B$4</c:f>
              <c:numCache>
                <c:formatCode>0.00%</c:formatCode>
                <c:ptCount val="1"/>
                <c:pt idx="0">
                  <c:v>0.442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3F-4DDC-9486-D268B18D292E}"/>
            </c:ext>
          </c:extLst>
        </c:ser>
        <c:ser>
          <c:idx val="3"/>
          <c:order val="3"/>
          <c:tx>
            <c:strRef>
              <c:f>Φύλλο1!$A$5</c:f>
              <c:strCache>
                <c:ptCount val="1"/>
                <c:pt idx="0">
                  <c:v>Εύκολα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Φύλλο1!$B$5</c:f>
              <c:numCache>
                <c:formatCode>0.00%</c:formatCode>
                <c:ptCount val="1"/>
                <c:pt idx="0">
                  <c:v>0.29400000000000032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A3F-4DDC-9486-D268B18D292E}"/>
            </c:ext>
          </c:extLst>
        </c:ser>
        <c:ser>
          <c:idx val="4"/>
          <c:order val="4"/>
          <c:tx>
            <c:strRef>
              <c:f>Φύλλο1!$A$6</c:f>
              <c:strCache>
                <c:ptCount val="1"/>
                <c:pt idx="0">
                  <c:v>Πολύ εύκολα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Φύλλο1!$B$6</c:f>
              <c:numCache>
                <c:formatCode>0.00%</c:formatCode>
                <c:ptCount val="1"/>
                <c:pt idx="0">
                  <c:v>0.126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3F-4DDC-9486-D268B18D29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6172416"/>
        <c:axId val="86173952"/>
      </c:barChart>
      <c:catAx>
        <c:axId val="861724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86173952"/>
        <c:crosses val="autoZero"/>
        <c:auto val="1"/>
        <c:lblAlgn val="ctr"/>
        <c:lblOffset val="100"/>
        <c:noMultiLvlLbl val="0"/>
      </c:catAx>
      <c:valAx>
        <c:axId val="86173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l-GR"/>
          </a:p>
        </c:txPr>
        <c:crossAx val="86172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'4.1'!$D$12</c:f>
              <c:strCache>
                <c:ptCount val="1"/>
                <c:pt idx="0">
                  <c:v>1η επιλογή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'4.1'!$A$13:$A$21</c:f>
              <c:strCache>
                <c:ptCount val="9"/>
                <c:pt idx="0">
                  <c:v>Πολιτικός</c:v>
                </c:pt>
                <c:pt idx="1">
                  <c:v>Αρχιτέκτονας</c:v>
                </c:pt>
                <c:pt idx="2">
                  <c:v>Τοπογράφος</c:v>
                </c:pt>
                <c:pt idx="3">
                  <c:v>Ηλεκτρολόγος </c:v>
                </c:pt>
                <c:pt idx="4">
                  <c:v>Μηχανολόγος</c:v>
                </c:pt>
                <c:pt idx="5">
                  <c:v>Χημικός</c:v>
                </c:pt>
                <c:pt idx="6">
                  <c:v>Μεταλλειολόγος</c:v>
                </c:pt>
                <c:pt idx="7">
                  <c:v>Ναυπηγός </c:v>
                </c:pt>
                <c:pt idx="8">
                  <c:v>ΣΕΜΦΕ</c:v>
                </c:pt>
              </c:strCache>
            </c:strRef>
          </c:cat>
          <c:val>
            <c:numRef>
              <c:f>'4.1'!$D$13:$D$21</c:f>
              <c:numCache>
                <c:formatCode>0.00</c:formatCode>
                <c:ptCount val="9"/>
                <c:pt idx="0">
                  <c:v>2.7</c:v>
                </c:pt>
                <c:pt idx="1">
                  <c:v>-1.7</c:v>
                </c:pt>
                <c:pt idx="2">
                  <c:v>16.600000000000001</c:v>
                </c:pt>
                <c:pt idx="3">
                  <c:v>-2.1</c:v>
                </c:pt>
                <c:pt idx="4">
                  <c:v>16.399999999999999</c:v>
                </c:pt>
                <c:pt idx="5">
                  <c:v>7.6</c:v>
                </c:pt>
                <c:pt idx="6">
                  <c:v>2</c:v>
                </c:pt>
                <c:pt idx="7">
                  <c:v>2.6</c:v>
                </c:pt>
                <c:pt idx="8">
                  <c:v>11.2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00-4C91-8B4E-05F745B0FD78}"/>
            </c:ext>
          </c:extLst>
        </c:ser>
        <c:ser>
          <c:idx val="2"/>
          <c:order val="1"/>
          <c:tx>
            <c:strRef>
              <c:f>'4.1'!$E$12</c:f>
              <c:strCache>
                <c:ptCount val="1"/>
                <c:pt idx="0">
                  <c:v>3 πρώτες επιλογές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'4.1'!$A$13:$A$21</c:f>
              <c:strCache>
                <c:ptCount val="9"/>
                <c:pt idx="0">
                  <c:v>Πολιτικός</c:v>
                </c:pt>
                <c:pt idx="1">
                  <c:v>Αρχιτέκτονας</c:v>
                </c:pt>
                <c:pt idx="2">
                  <c:v>Τοπογράφος</c:v>
                </c:pt>
                <c:pt idx="3">
                  <c:v>Ηλεκτρολόγος </c:v>
                </c:pt>
                <c:pt idx="4">
                  <c:v>Μηχανολόγος</c:v>
                </c:pt>
                <c:pt idx="5">
                  <c:v>Χημικός</c:v>
                </c:pt>
                <c:pt idx="6">
                  <c:v>Μεταλλειολόγος</c:v>
                </c:pt>
                <c:pt idx="7">
                  <c:v>Ναυπηγός </c:v>
                </c:pt>
                <c:pt idx="8">
                  <c:v>ΣΕΜΦΕ</c:v>
                </c:pt>
              </c:strCache>
            </c:strRef>
          </c:cat>
          <c:val>
            <c:numRef>
              <c:f>'4.1'!$E$13:$E$21</c:f>
              <c:numCache>
                <c:formatCode>0.00</c:formatCode>
                <c:ptCount val="9"/>
                <c:pt idx="0">
                  <c:v>2.2999999999999998</c:v>
                </c:pt>
                <c:pt idx="1">
                  <c:v>-0.1</c:v>
                </c:pt>
                <c:pt idx="2">
                  <c:v>18.100000000000001</c:v>
                </c:pt>
                <c:pt idx="3">
                  <c:v>0.4</c:v>
                </c:pt>
                <c:pt idx="4">
                  <c:v>2.2000000000000002</c:v>
                </c:pt>
                <c:pt idx="5">
                  <c:v>7.4</c:v>
                </c:pt>
                <c:pt idx="6">
                  <c:v>27.9</c:v>
                </c:pt>
                <c:pt idx="7">
                  <c:v>11.5</c:v>
                </c:pt>
                <c:pt idx="8">
                  <c:v>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00-4C91-8B4E-05F745B0FD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2388736"/>
        <c:axId val="112390528"/>
      </c:barChart>
      <c:catAx>
        <c:axId val="11238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12390528"/>
        <c:crosses val="autoZero"/>
        <c:auto val="1"/>
        <c:lblAlgn val="ctr"/>
        <c:lblOffset val="100"/>
        <c:noMultiLvlLbl val="0"/>
      </c:catAx>
      <c:valAx>
        <c:axId val="112390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12388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Stat.!$P$34</c:f>
              <c:strCache>
                <c:ptCount val="1"/>
                <c:pt idx="0">
                  <c:v>Μέση τιμή (σε έτη)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Stat.!$O$35:$O$44</c:f>
              <c:strCache>
                <c:ptCount val="10"/>
                <c:pt idx="0">
                  <c:v>ΤΟΠΟΓΡΑΦΟΙ</c:v>
                </c:pt>
                <c:pt idx="1">
                  <c:v>ΑΡΧΙΤΕΚΤΟΝΕΣ</c:v>
                </c:pt>
                <c:pt idx="2">
                  <c:v>ΗΛΕΚΤΡΟΛΟΓΟΙ</c:v>
                </c:pt>
                <c:pt idx="3">
                  <c:v>ΜΕΤΑΛΛΕΙΟΛΟΓΟΙ</c:v>
                </c:pt>
                <c:pt idx="4">
                  <c:v>ΜΗΧΑΝΟΛΟΓΟΙ</c:v>
                </c:pt>
                <c:pt idx="5">
                  <c:v>ΝΑΥΠΗΓΟΙ</c:v>
                </c:pt>
                <c:pt idx="6">
                  <c:v>ΠΟΛΙΤΙΚΟΙ</c:v>
                </c:pt>
                <c:pt idx="7">
                  <c:v>ΣΕΜΦΕ</c:v>
                </c:pt>
                <c:pt idx="8">
                  <c:v>ΧΗΜΙΚΟΙ</c:v>
                </c:pt>
                <c:pt idx="9">
                  <c:v>ΣΥΝΟΛΟ ΕΜΠ</c:v>
                </c:pt>
              </c:strCache>
            </c:strRef>
          </c:cat>
          <c:val>
            <c:numRef>
              <c:f>Stat.!$P$35:$P$44</c:f>
              <c:numCache>
                <c:formatCode>General</c:formatCode>
                <c:ptCount val="10"/>
                <c:pt idx="0">
                  <c:v>6.6</c:v>
                </c:pt>
                <c:pt idx="1">
                  <c:v>7.5</c:v>
                </c:pt>
                <c:pt idx="2">
                  <c:v>7</c:v>
                </c:pt>
                <c:pt idx="3">
                  <c:v>6.5</c:v>
                </c:pt>
                <c:pt idx="4">
                  <c:v>6.9</c:v>
                </c:pt>
                <c:pt idx="5">
                  <c:v>7.4</c:v>
                </c:pt>
                <c:pt idx="6">
                  <c:v>6.9</c:v>
                </c:pt>
                <c:pt idx="7">
                  <c:v>7.8</c:v>
                </c:pt>
                <c:pt idx="8">
                  <c:v>6.4</c:v>
                </c:pt>
                <c:pt idx="9">
                  <c:v>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0E-449D-91DC-231BCF28F28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6892672"/>
        <c:axId val="166894208"/>
        <c:axId val="0"/>
      </c:bar3DChart>
      <c:catAx>
        <c:axId val="16689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l-GR"/>
          </a:p>
        </c:txPr>
        <c:crossAx val="166894208"/>
        <c:crosses val="autoZero"/>
        <c:auto val="1"/>
        <c:lblAlgn val="ctr"/>
        <c:lblOffset val="100"/>
        <c:noMultiLvlLbl val="0"/>
      </c:catAx>
      <c:valAx>
        <c:axId val="166894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66892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6372351321938425E-2"/>
          <c:y val="0"/>
          <c:w val="0.89954868446322278"/>
          <c:h val="0.6580424589123191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Stat.!$P$80</c:f>
              <c:strCache>
                <c:ptCount val="1"/>
                <c:pt idx="0">
                  <c:v>Μέσος βαθμός διπλώματος</c:v>
                </c:pt>
              </c:strCache>
            </c:strRef>
          </c:tx>
          <c:spPr>
            <a:solidFill>
              <a:srgbClr val="FFC000">
                <a:alpha val="88000"/>
              </a:srgb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 b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Stat.!$O$81:$O$90</c:f>
              <c:strCache>
                <c:ptCount val="10"/>
                <c:pt idx="0">
                  <c:v>ΤΟΠΟΓΡΑΦΟΙ</c:v>
                </c:pt>
                <c:pt idx="1">
                  <c:v>ΑΡΧΙΤΕΚΤΟΝΕΣ</c:v>
                </c:pt>
                <c:pt idx="2">
                  <c:v>ΗΛΕΚΤΡΟΛΟΓΟΙ</c:v>
                </c:pt>
                <c:pt idx="3">
                  <c:v>ΜΕΤΑΛΛΕΙΟΛΟΓΟΙ</c:v>
                </c:pt>
                <c:pt idx="4">
                  <c:v>ΜΗΧΑΝΟΛΟΓΟΙ</c:v>
                </c:pt>
                <c:pt idx="5">
                  <c:v>ΝΑΥΠΗΓΟΙ</c:v>
                </c:pt>
                <c:pt idx="6">
                  <c:v>ΠΟΛΙΤΙΚΟΙ</c:v>
                </c:pt>
                <c:pt idx="7">
                  <c:v>ΣΕΜΦΕ</c:v>
                </c:pt>
                <c:pt idx="8">
                  <c:v>ΧΗΜΙΚΟΙ</c:v>
                </c:pt>
                <c:pt idx="9">
                  <c:v>ΓΕΝΙΚΟΣ ΜΕΣΟΣ ΟΡΟΣ</c:v>
                </c:pt>
              </c:strCache>
            </c:strRef>
          </c:cat>
          <c:val>
            <c:numRef>
              <c:f>Stat.!$P$81:$P$90</c:f>
              <c:numCache>
                <c:formatCode>General</c:formatCode>
                <c:ptCount val="10"/>
                <c:pt idx="0">
                  <c:v>7.4</c:v>
                </c:pt>
                <c:pt idx="1">
                  <c:v>8.2000000000000011</c:v>
                </c:pt>
                <c:pt idx="2">
                  <c:v>7.6</c:v>
                </c:pt>
                <c:pt idx="3">
                  <c:v>7.5</c:v>
                </c:pt>
                <c:pt idx="4">
                  <c:v>7.3</c:v>
                </c:pt>
                <c:pt idx="5">
                  <c:v>7.4</c:v>
                </c:pt>
                <c:pt idx="6">
                  <c:v>7.3</c:v>
                </c:pt>
                <c:pt idx="7">
                  <c:v>7.3</c:v>
                </c:pt>
                <c:pt idx="8">
                  <c:v>7.6</c:v>
                </c:pt>
                <c:pt idx="9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7E-4635-A379-3EA6ABA1BF9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168115200"/>
        <c:axId val="168133376"/>
        <c:axId val="0"/>
      </c:bar3DChart>
      <c:catAx>
        <c:axId val="168115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68133376"/>
        <c:crosses val="autoZero"/>
        <c:auto val="1"/>
        <c:lblAlgn val="ctr"/>
        <c:lblOffset val="100"/>
        <c:noMultiLvlLbl val="0"/>
      </c:catAx>
      <c:valAx>
        <c:axId val="1681333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68115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dk1">
        <a:lumMod val="75000"/>
        <a:lumOff val="25000"/>
      </a:schemeClr>
    </a:solidFill>
    <a:ln w="6350" cap="flat" cmpd="sng" algn="ctr">
      <a:solidFill>
        <a:schemeClr val="dk1">
          <a:tint val="7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AD3-4E2D-97DF-EAF2F36DEE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AD3-4E2D-97DF-EAF2F36DEE6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AD3-4E2D-97DF-EAF2F36DEE6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Φύλλο1!$A$2:$A$4</c:f>
              <c:strCache>
                <c:ptCount val="3"/>
                <c:pt idx="0">
                  <c:v>Συμμετοχή σε πρόγραμμα Π.Α.</c:v>
                </c:pt>
                <c:pt idx="1">
                  <c:v>Μη συμμετοχή σε πρόγραμμα Π.Α.</c:v>
                </c:pt>
                <c:pt idx="2">
                  <c:v>Δεν υπήρχε πρόγραμμα Π.Α.</c:v>
                </c:pt>
              </c:strCache>
            </c:strRef>
          </c:cat>
          <c:val>
            <c:numRef>
              <c:f>Φύλλο1!$B$2:$B$4</c:f>
              <c:numCache>
                <c:formatCode>0.00%</c:formatCode>
                <c:ptCount val="3"/>
                <c:pt idx="0">
                  <c:v>0.43200000000000033</c:v>
                </c:pt>
                <c:pt idx="1">
                  <c:v>0.505</c:v>
                </c:pt>
                <c:pt idx="2">
                  <c:v>6.3E-2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AD3-4E2D-97DF-EAF2F36DEE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l-G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912-4D7C-B5F8-1B4DC4E668B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latin typeface="Cambria" panose="02040503050406030204" pitchFamily="18" charset="0"/>
                    <a:ea typeface="Cambria" panose="02040503050406030204" pitchFamily="18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'Σχήμα 4.1'!$A$3:$A$12</c:f>
              <c:strCache>
                <c:ptCount val="10"/>
                <c:pt idx="0">
                  <c:v>Πολιτικός</c:v>
                </c:pt>
                <c:pt idx="1">
                  <c:v>Αρχιτέκτονας</c:v>
                </c:pt>
                <c:pt idx="2">
                  <c:v>Τοπογράφος</c:v>
                </c:pt>
                <c:pt idx="3">
                  <c:v>Ηλεκτρολόγος </c:v>
                </c:pt>
                <c:pt idx="4">
                  <c:v>Μηχανολόγος</c:v>
                </c:pt>
                <c:pt idx="5">
                  <c:v>Χημικός</c:v>
                </c:pt>
                <c:pt idx="6">
                  <c:v>Μεταλλειολόγος</c:v>
                </c:pt>
                <c:pt idx="7">
                  <c:v>Ναυπηγός </c:v>
                </c:pt>
                <c:pt idx="8">
                  <c:v>ΣΕΜΦΕ</c:v>
                </c:pt>
                <c:pt idx="9">
                  <c:v>Σύνολο ΕΜΠ</c:v>
                </c:pt>
              </c:strCache>
            </c:strRef>
          </c:cat>
          <c:val>
            <c:numRef>
              <c:f>'Σχήμα 4.1'!$B$3:$B$12</c:f>
              <c:numCache>
                <c:formatCode>0.00%</c:formatCode>
                <c:ptCount val="10"/>
                <c:pt idx="0">
                  <c:v>0.48900000000000032</c:v>
                </c:pt>
                <c:pt idx="1">
                  <c:v>0.67100000000000093</c:v>
                </c:pt>
                <c:pt idx="2">
                  <c:v>0.55400000000000005</c:v>
                </c:pt>
                <c:pt idx="3">
                  <c:v>0.62400000000000067</c:v>
                </c:pt>
                <c:pt idx="4">
                  <c:v>0.56100000000000005</c:v>
                </c:pt>
                <c:pt idx="5">
                  <c:v>0.52300000000000002</c:v>
                </c:pt>
                <c:pt idx="6">
                  <c:v>0.65000000000000091</c:v>
                </c:pt>
                <c:pt idx="7">
                  <c:v>0.64000000000000079</c:v>
                </c:pt>
                <c:pt idx="8">
                  <c:v>0.69000000000000061</c:v>
                </c:pt>
                <c:pt idx="9">
                  <c:v>0.59399999999999997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12-4D7C-B5F8-1B4DC4E668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2869376"/>
        <c:axId val="112870912"/>
      </c:barChart>
      <c:catAx>
        <c:axId val="11286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12870912"/>
        <c:crosses val="autoZero"/>
        <c:auto val="1"/>
        <c:lblAlgn val="ctr"/>
        <c:lblOffset val="100"/>
        <c:noMultiLvlLbl val="0"/>
      </c:catAx>
      <c:valAx>
        <c:axId val="112870912"/>
        <c:scaling>
          <c:orientation val="minMax"/>
          <c:min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12869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0.01084</cdr:x>
      <cdr:y>0.13055</cdr:y>
    </cdr:from>
    <cdr:to>
      <cdr:x>0.05237</cdr:x>
      <cdr:y>0.66995</cdr:y>
    </cdr:to>
    <cdr:sp macro="" textlink="">
      <cdr:nvSpPr>
        <cdr:cNvPr id="3" name="2 - TextBox"/>
        <cdr:cNvSpPr txBox="1"/>
      </cdr:nvSpPr>
      <cdr:spPr>
        <a:xfrm xmlns:a="http://schemas.openxmlformats.org/drawingml/2006/main">
          <a:off x="57150" y="361950"/>
          <a:ext cx="219075" cy="14954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l-GR" sz="1100">
            <a:solidFill>
              <a:schemeClr val="bg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0.91514</cdr:y>
    </cdr:from>
    <cdr:to>
      <cdr:x>0.56497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2438400"/>
          <a:ext cx="2798307" cy="213378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0.89629</cdr:y>
    </cdr:from>
    <cdr:to>
      <cdr:x>0.39276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2286000"/>
          <a:ext cx="1975275" cy="213378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0.25</cdr:x>
      <cdr:y>0.15239</cdr:y>
    </cdr:from>
    <cdr:to>
      <cdr:x>0.27273</cdr:x>
      <cdr:y>0.25015</cdr:y>
    </cdr:to>
    <cdr:sp macro="" textlink="">
      <cdr:nvSpPr>
        <cdr:cNvPr id="2" name="Κάτω βέλος 1"/>
        <cdr:cNvSpPr/>
      </cdr:nvSpPr>
      <cdr:spPr>
        <a:xfrm xmlns:a="http://schemas.openxmlformats.org/drawingml/2006/main">
          <a:off x="1676400" y="712695"/>
          <a:ext cx="152400" cy="457200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l-GR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l-GR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033261-9438-487E-8935-40FA87E6041C}" type="datetimeFigureOut">
              <a:rPr lang="el-GR" smtClean="0"/>
              <a:pPr/>
              <a:t>31/10/2023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DFEED-0946-4A58-944B-C8FFD7BD122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6842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HEDNO</a:t>
            </a:r>
            <a:r>
              <a:rPr spc="-55" dirty="0"/>
              <a:t> </a:t>
            </a:r>
            <a:r>
              <a:rPr spc="-5" dirty="0"/>
              <a:t>S.A.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1016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pPr marL="101600">
                <a:lnSpc>
                  <a:spcPct val="100000"/>
                </a:lnSpc>
                <a:spcBef>
                  <a:spcPts val="15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tx1"/>
                </a:solidFill>
                <a:latin typeface="Calibri" panose="020F0502020204030204" pitchFamily="34" charset="0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HEDNO</a:t>
            </a:r>
            <a:r>
              <a:rPr spc="-55" dirty="0"/>
              <a:t> </a:t>
            </a:r>
            <a:r>
              <a:rPr spc="-5" dirty="0"/>
              <a:t>S.A.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1016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pPr marL="101600">
                <a:lnSpc>
                  <a:spcPct val="100000"/>
                </a:lnSpc>
                <a:spcBef>
                  <a:spcPts val="15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092952" y="0"/>
            <a:ext cx="6099175" cy="6858000"/>
          </a:xfrm>
          <a:custGeom>
            <a:avLst/>
            <a:gdLst/>
            <a:ahLst/>
            <a:cxnLst/>
            <a:rect l="l" t="t" r="r" b="b"/>
            <a:pathLst>
              <a:path w="6099175" h="6858000">
                <a:moveTo>
                  <a:pt x="6099048" y="0"/>
                </a:moveTo>
                <a:lnTo>
                  <a:pt x="0" y="0"/>
                </a:lnTo>
                <a:lnTo>
                  <a:pt x="0" y="6857999"/>
                </a:lnTo>
                <a:lnTo>
                  <a:pt x="6099048" y="6857999"/>
                </a:lnTo>
                <a:lnTo>
                  <a:pt x="6099048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tx1"/>
                </a:solidFill>
                <a:latin typeface="Calibri" panose="020F0502020204030204" pitchFamily="34" charset="0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42038" y="1793747"/>
            <a:ext cx="518350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Calibri" panose="020F0502020204030204" pitchFamily="34" charset="0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44815" y="1793747"/>
            <a:ext cx="483743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Calibri" panose="020F0502020204030204" pitchFamily="34" charset="0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HEDNO</a:t>
            </a:r>
            <a:r>
              <a:rPr spc="-55" dirty="0"/>
              <a:t> </a:t>
            </a:r>
            <a:r>
              <a:rPr spc="-5" dirty="0"/>
              <a:t>S.A.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1016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pPr marL="101600">
                <a:lnSpc>
                  <a:spcPct val="100000"/>
                </a:lnSpc>
                <a:spcBef>
                  <a:spcPts val="15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tx1"/>
                </a:solidFill>
                <a:latin typeface="Calibri" panose="020F0502020204030204" pitchFamily="34" charset="0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HEDNO</a:t>
            </a:r>
            <a:r>
              <a:rPr spc="-55" dirty="0"/>
              <a:t> </a:t>
            </a:r>
            <a:r>
              <a:rPr spc="-5" dirty="0"/>
              <a:t>S.A.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1016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pPr marL="101600">
                <a:lnSpc>
                  <a:spcPct val="100000"/>
                </a:lnSpc>
                <a:spcBef>
                  <a:spcPts val="15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413759" y="0"/>
            <a:ext cx="8778240" cy="6858000"/>
          </a:xfrm>
          <a:custGeom>
            <a:avLst/>
            <a:gdLst/>
            <a:ahLst/>
            <a:cxnLst/>
            <a:rect l="l" t="t" r="r" b="b"/>
            <a:pathLst>
              <a:path w="8778240" h="6858000">
                <a:moveTo>
                  <a:pt x="8778240" y="0"/>
                </a:moveTo>
                <a:lnTo>
                  <a:pt x="0" y="0"/>
                </a:lnTo>
                <a:lnTo>
                  <a:pt x="0" y="6857999"/>
                </a:lnTo>
                <a:lnTo>
                  <a:pt x="8778240" y="6857999"/>
                </a:lnTo>
                <a:lnTo>
                  <a:pt x="8778240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HEDNO</a:t>
            </a:r>
            <a:r>
              <a:rPr spc="-55" dirty="0"/>
              <a:t> </a:t>
            </a:r>
            <a:r>
              <a:rPr spc="-5" dirty="0"/>
              <a:t>S.A.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1016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pPr marL="101600">
                <a:lnSpc>
                  <a:spcPct val="100000"/>
                </a:lnSpc>
                <a:spcBef>
                  <a:spcPts val="15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2036" y="145287"/>
            <a:ext cx="1091819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4736" y="1791944"/>
            <a:ext cx="11082655" cy="4417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0604233" y="6497987"/>
            <a:ext cx="685800" cy="153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HEDNO</a:t>
            </a:r>
            <a:r>
              <a:rPr spc="-55" dirty="0"/>
              <a:t> </a:t>
            </a:r>
            <a:r>
              <a:rPr spc="-5" dirty="0"/>
              <a:t>S.A.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409362" y="6497987"/>
            <a:ext cx="267334" cy="153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1016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pPr marL="101600">
                <a:lnSpc>
                  <a:spcPct val="100000"/>
                </a:lnSpc>
                <a:spcBef>
                  <a:spcPts val="15"/>
                </a:spcBef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Calibri" panose="020F0502020204030204" pitchFamily="34" charset="0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chart" Target="../charts/chart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3.xml"/><Relationship Id="rId4" Type="http://schemas.openxmlformats.org/officeDocument/2006/relationships/chart" Target="../charts/chart3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Ορθογώνιο 10"/>
          <p:cNvSpPr/>
          <p:nvPr/>
        </p:nvSpPr>
        <p:spPr>
          <a:xfrm>
            <a:off x="304800" y="228600"/>
            <a:ext cx="11582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ΕΘΝΙΚΟ ΜΕΤΣΟΒΙΟ ΠΟΛΥΤΕΧΝΕΙΟ</a:t>
            </a:r>
            <a:br>
              <a:rPr lang="el-GR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l-GR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ΓΡΑΦΕΙΟ ΔΙΑΣΥΝΔΕΣΗΣ ΕΞΥΠΗΡΕΤΗΣΗΣ </a:t>
            </a:r>
            <a:r>
              <a:rPr lang="el-GR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ΦΟΙΤΗΤΩΝ ΚΑΙ ΝΕΩΝ ΑΠΟΦΟΙΤΩΝ ΕΜΠ</a:t>
            </a:r>
            <a:endParaRPr lang="el-GR" sz="4400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image" descr="Εικόνα που περιέχει κείμενο, στιγμιότυπο οθόνης, γραμματοσειρά, Μπελ ηλεκτρίκ&#10;&#10;Περιγραφή που δημιουργήθηκε αυτόματ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410200"/>
            <a:ext cx="10515600" cy="116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914400" y="2450271"/>
            <a:ext cx="10058400" cy="2049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Έρευνα για την  ένταξη στην αγορά εργασίας και την επαγγελματική εξέλιξη των νέων διπλωματούχων του ΕΜΠ (2011-2019)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buClr>
                <a:srgbClr val="0BD0D9"/>
              </a:buClr>
              <a:buSzPct val="95000"/>
            </a:pPr>
            <a:endParaRPr lang="el-GR" altLang="el-GR" sz="2800" dirty="0">
              <a:cs typeface="Calibri" panose="020F0502020204030204" pitchFamily="34" charset="0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l-GR" sz="12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Πακέτο Εργασίας (ΠΕ) 3: Μελέτες απορρόφησης αποφοίτων από την αγορά εργασίας</a:t>
            </a: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l-GR" sz="12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MIS 5075034)</a:t>
            </a:r>
            <a:endParaRPr lang="el-GR" sz="1200" b="1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  <a:buClr>
                <a:srgbClr val="0BD0D9"/>
              </a:buClr>
              <a:buSzPct val="95000"/>
            </a:pPr>
            <a:endParaRPr lang="el-GR" altLang="el-GR" sz="1400" dirty="0">
              <a:ea typeface="Calibri" panose="020F0502020204030204" pitchFamily="34" charset="0"/>
              <a:sym typeface="+mn-e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050808"/>
              </a:clrFrom>
              <a:clrTo>
                <a:srgbClr val="05080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052" y="41693"/>
            <a:ext cx="950404" cy="81037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58E2B889-33F2-FBC6-4FF3-B3B4F6EA5C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7033" y="104024"/>
            <a:ext cx="628571" cy="685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3" y="6230114"/>
            <a:ext cx="1271748" cy="618125"/>
          </a:xfrm>
          <a:prstGeom prst="rect">
            <a:avLst/>
          </a:prstGeom>
        </p:spPr>
      </p:pic>
      <p:graphicFrame>
        <p:nvGraphicFramePr>
          <p:cNvPr id="3" name="Γράφημα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920109"/>
              </p:ext>
            </p:extLst>
          </p:nvPr>
        </p:nvGraphicFramePr>
        <p:xfrm>
          <a:off x="0" y="1295400"/>
          <a:ext cx="12192000" cy="2782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3 - TextBox"/>
          <p:cNvSpPr txBox="1"/>
          <p:nvPr/>
        </p:nvSpPr>
        <p:spPr>
          <a:xfrm>
            <a:off x="381000" y="381000"/>
            <a:ext cx="11658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l-GR" sz="3200" b="1" spc="-5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Δημογραφικά χαρακτηριστικά – </a:t>
            </a:r>
            <a:r>
              <a:rPr lang="el-GR" sz="3200" spc="-5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Αντιμετώπιση υποχρεώσεων σπουδών από την οικογένεια</a:t>
            </a:r>
            <a:r>
              <a:rPr lang="en-US" sz="3200" spc="-5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</a:t>
            </a:r>
            <a:r>
              <a:rPr lang="el-GR" sz="3200" spc="-5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του διπλωματούχου</a:t>
            </a:r>
          </a:p>
          <a:p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381000" y="4191000"/>
            <a:ext cx="1135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 smtClean="0">
                <a:latin typeface="Cambria" panose="02040503050406030204" pitchFamily="18" charset="0"/>
                <a:ea typeface="Cambria" panose="02040503050406030204" pitchFamily="18" charset="0"/>
              </a:rPr>
              <a:t>Οι οικογένειες των διπλωματούχων εκτός αστικών κέντρων δυσκολεύτηκαν περισσότερο (20,4%) συγκριτικά με αυτούς που διέμεναν στην Αττική (11,3%) ή σε κάποιο άλλο μεγάλο αστικό κέντρο (14,2%).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 smtClean="0">
                <a:latin typeface="Cambria" panose="02040503050406030204" pitchFamily="18" charset="0"/>
                <a:ea typeface="Cambria" panose="02040503050406030204" pitchFamily="18" charset="0"/>
              </a:rPr>
              <a:t>Για τους διπλωματούχους με έναν τουλάχιστον γονέα μηχανικό το 53,1% (εύκολα ή πολύ εύκολα).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 smtClean="0">
                <a:latin typeface="Cambria" panose="02040503050406030204" pitchFamily="18" charset="0"/>
                <a:ea typeface="Cambria" panose="02040503050406030204" pitchFamily="18" charset="0"/>
              </a:rPr>
              <a:t>Πολύ μικρές διαφοροποιήσεις σε σχέση με την προηγούμενη έρευνα 2002-2010.</a:t>
            </a:r>
            <a:endParaRPr lang="en-US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pPr marL="101600">
                <a:lnSpc>
                  <a:spcPct val="100000"/>
                </a:lnSpc>
                <a:spcBef>
                  <a:spcPts val="15"/>
                </a:spcBef>
              </a:pPr>
              <a:t>11</a:t>
            </a:fld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3733800" y="533400"/>
            <a:ext cx="7942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4114800" y="304800"/>
            <a:ext cx="7726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l-GR" b="1" i="1" dirty="0"/>
          </a:p>
          <a:p>
            <a:endParaRPr lang="el-GR" b="1" i="1" dirty="0"/>
          </a:p>
          <a:p>
            <a:endParaRPr lang="el-GR" b="1" i="1" dirty="0"/>
          </a:p>
        </p:txBody>
      </p:sp>
      <p:sp>
        <p:nvSpPr>
          <p:cNvPr id="6" name="Ορθογώνιο 5"/>
          <p:cNvSpPr/>
          <p:nvPr/>
        </p:nvSpPr>
        <p:spPr>
          <a:xfrm>
            <a:off x="3758004" y="843118"/>
            <a:ext cx="765135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36638" lvl="1" indent="-844550">
              <a:buFontTx/>
              <a:buAutoNum type="arabicPeriod"/>
            </a:pPr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</a:rPr>
              <a:t>Εισαγωγή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36638" lvl="1" indent="-844550">
              <a:buFontTx/>
              <a:buAutoNum type="arabicPeriod"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36638" lvl="1" indent="-844550">
              <a:buFontTx/>
              <a:buAutoNum type="arabicPeriod"/>
            </a:pPr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</a:rPr>
              <a:t>Δημογραφικά χαρακτηριστικά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36638" lvl="1" indent="-844550">
              <a:buFontTx/>
              <a:buAutoNum type="arabicPeriod"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36638" lvl="1" indent="-844550">
              <a:buFontTx/>
              <a:buAutoNum type="arabicPeriod"/>
            </a:pPr>
            <a:r>
              <a:rPr lang="el-GR" sz="2400" b="1" dirty="0">
                <a:latin typeface="Cambria" panose="02040503050406030204" pitchFamily="18" charset="0"/>
                <a:ea typeface="Cambria" panose="02040503050406030204" pitchFamily="18" charset="0"/>
              </a:rPr>
              <a:t>Εκπαίδευση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36638" lvl="1" indent="-844550">
              <a:buFontTx/>
              <a:buAutoNum type="arabicPeriod"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36638" lvl="1" indent="-844550">
              <a:buFontTx/>
              <a:buAutoNum type="arabicPeriod"/>
            </a:pPr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</a:rPr>
              <a:t>Πρώτη εργασία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36638" lvl="1" indent="-844550">
              <a:buFontTx/>
              <a:buAutoNum type="arabicPeriod"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36638" lvl="1" indent="-844550">
              <a:buFontTx/>
              <a:buAutoNum type="arabicPeriod"/>
            </a:pPr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</a:rPr>
              <a:t>Υφιστάμενη κατάσταση εργασίας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36638" lvl="1" indent="-844550">
              <a:buFontTx/>
              <a:buAutoNum type="arabicPeriod"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36638" lvl="1" indent="-844550">
              <a:buFontTx/>
              <a:buAutoNum type="arabicPeriod"/>
            </a:pPr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</a:rPr>
              <a:t>Μισθωτή απασχόληση και επιχειρηματικότητα 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36638" lvl="1" indent="-844550">
              <a:buFontTx/>
              <a:buAutoNum type="arabicPeriod"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36638" lvl="1" indent="-844550">
              <a:buFontTx/>
              <a:buAutoNum type="arabicPeriod"/>
            </a:pPr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</a:rPr>
              <a:t>Αντιλήψεις και στάσεις διπλωματούχων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Στρογγυλεμένο ορθογώνιο 10"/>
          <p:cNvSpPr/>
          <p:nvPr/>
        </p:nvSpPr>
        <p:spPr>
          <a:xfrm>
            <a:off x="4800600" y="2307067"/>
            <a:ext cx="2438400" cy="50560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Εκπαίδευση</a:t>
            </a:r>
            <a:endParaRPr lang="el-GR" sz="2400" dirty="0">
              <a:solidFill>
                <a:schemeClr val="tx1"/>
              </a:solidFill>
            </a:endParaRPr>
          </a:p>
        </p:txBody>
      </p:sp>
      <p:pic>
        <p:nvPicPr>
          <p:cNvPr id="8" name="Εικόνα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3" y="6230114"/>
            <a:ext cx="1271748" cy="61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24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3" y="6230114"/>
            <a:ext cx="1271748" cy="618125"/>
          </a:xfrm>
          <a:prstGeom prst="rect">
            <a:avLst/>
          </a:prstGeom>
        </p:spPr>
      </p:pic>
      <p:graphicFrame>
        <p:nvGraphicFramePr>
          <p:cNvPr id="6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018716"/>
              </p:ext>
            </p:extLst>
          </p:nvPr>
        </p:nvGraphicFramePr>
        <p:xfrm>
          <a:off x="457200" y="990600"/>
          <a:ext cx="105918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7176">
                  <a:extLst>
                    <a:ext uri="{9D8B030D-6E8A-4147-A177-3AD203B41FA5}">
                      <a16:colId xmlns:a16="http://schemas.microsoft.com/office/drawing/2014/main" val="2940552569"/>
                    </a:ext>
                  </a:extLst>
                </a:gridCol>
                <a:gridCol w="2009544">
                  <a:extLst>
                    <a:ext uri="{9D8B030D-6E8A-4147-A177-3AD203B41FA5}">
                      <a16:colId xmlns:a16="http://schemas.microsoft.com/office/drawing/2014/main" val="1434842608"/>
                    </a:ext>
                  </a:extLst>
                </a:gridCol>
                <a:gridCol w="2118360">
                  <a:extLst>
                    <a:ext uri="{9D8B030D-6E8A-4147-A177-3AD203B41FA5}">
                      <a16:colId xmlns:a16="http://schemas.microsoft.com/office/drawing/2014/main" val="1503085196"/>
                    </a:ext>
                  </a:extLst>
                </a:gridCol>
                <a:gridCol w="2118360">
                  <a:extLst>
                    <a:ext uri="{9D8B030D-6E8A-4147-A177-3AD203B41FA5}">
                      <a16:colId xmlns:a16="http://schemas.microsoft.com/office/drawing/2014/main" val="3200488718"/>
                    </a:ext>
                  </a:extLst>
                </a:gridCol>
                <a:gridCol w="2118360">
                  <a:extLst>
                    <a:ext uri="{9D8B030D-6E8A-4147-A177-3AD203B41FA5}">
                      <a16:colId xmlns:a16="http://schemas.microsoft.com/office/drawing/2014/main" val="877244382"/>
                    </a:ext>
                  </a:extLst>
                </a:gridCol>
              </a:tblGrid>
              <a:tr h="222250">
                <a:tc>
                  <a:txBody>
                    <a:bodyPr/>
                    <a:lstStyle/>
                    <a:p>
                      <a:endParaRPr lang="el-GR" sz="13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Σειρά προτίμησης  (δήλωση Σχολής στο μηχανογραφικό δελτίο)</a:t>
                      </a:r>
                      <a:endParaRPr kumimoji="0" lang="el-GR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34027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r>
                        <a:rPr lang="el-GR" sz="13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Σχολή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3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r>
                        <a:rPr lang="el-GR" sz="1300" b="1" baseline="30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η</a:t>
                      </a:r>
                      <a:endParaRPr lang="el-GR" sz="13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3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r>
                        <a:rPr lang="el-GR" sz="1300" b="1" baseline="30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η</a:t>
                      </a:r>
                      <a:r>
                        <a:rPr lang="el-GR" sz="13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-3</a:t>
                      </a:r>
                      <a:r>
                        <a:rPr lang="el-GR" sz="1300" b="1" baseline="30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η</a:t>
                      </a:r>
                      <a:r>
                        <a:rPr lang="el-GR" sz="13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3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r>
                        <a:rPr lang="el-GR" sz="1300" b="1" baseline="30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η</a:t>
                      </a:r>
                      <a:r>
                        <a:rPr lang="el-GR" sz="13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5</a:t>
                      </a:r>
                      <a:r>
                        <a:rPr lang="el-GR" sz="1300" b="1" baseline="30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η</a:t>
                      </a:r>
                      <a:r>
                        <a:rPr lang="el-GR" sz="13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3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&gt; 5</a:t>
                      </a:r>
                      <a:r>
                        <a:rPr lang="el-GR" sz="1300" b="1" baseline="30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η</a:t>
                      </a:r>
                      <a:r>
                        <a:rPr lang="el-GR" sz="13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70382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r>
                        <a:rPr lang="el-GR" sz="13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Πολιτικοί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77,0%</a:t>
                      </a:r>
                      <a:endParaRPr lang="el-GR" sz="13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20,2%</a:t>
                      </a:r>
                      <a:endParaRPr lang="el-GR" sz="13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2.2%</a:t>
                      </a:r>
                      <a:endParaRPr lang="el-GR" sz="13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0.6%</a:t>
                      </a:r>
                      <a:endParaRPr lang="el-GR" sz="13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1030297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r>
                        <a:rPr lang="el-GR" sz="13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Αρχιτέκτονες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93,6%</a:t>
                      </a:r>
                      <a:endParaRPr lang="el-GR" sz="1300" b="1" kern="1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5,8%</a:t>
                      </a:r>
                      <a:endParaRPr lang="el-GR" sz="13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0,6%</a:t>
                      </a:r>
                      <a:endParaRPr lang="el-GR" sz="13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0,0%</a:t>
                      </a:r>
                      <a:endParaRPr lang="el-GR" sz="13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6928327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r>
                        <a:rPr lang="el-GR" sz="13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Τοπογράφοι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22,8%</a:t>
                      </a:r>
                      <a:endParaRPr lang="el-GR" sz="13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57,4%</a:t>
                      </a:r>
                      <a:endParaRPr lang="el-GR" sz="13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14,9%</a:t>
                      </a:r>
                      <a:endParaRPr lang="el-GR" sz="13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5,0%</a:t>
                      </a:r>
                      <a:endParaRPr lang="el-GR" sz="13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2662586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r>
                        <a:rPr lang="el-GR" sz="13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Ηλεκτρολόγοι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92,5%</a:t>
                      </a:r>
                      <a:endParaRPr lang="el-GR" sz="1300" b="1" kern="1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7,5%</a:t>
                      </a:r>
                      <a:endParaRPr lang="el-GR" sz="13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0,0%</a:t>
                      </a:r>
                      <a:endParaRPr lang="el-GR" sz="13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0,0%</a:t>
                      </a:r>
                      <a:endParaRPr lang="el-GR" sz="13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5822647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r>
                        <a:rPr lang="el-GR" sz="13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Μηχανολόγοι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61,3%</a:t>
                      </a:r>
                      <a:endParaRPr lang="el-GR" sz="13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33,5%</a:t>
                      </a:r>
                      <a:endParaRPr lang="el-GR" sz="13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2,9%</a:t>
                      </a:r>
                      <a:endParaRPr lang="el-GR" sz="13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2,3%</a:t>
                      </a:r>
                      <a:endParaRPr lang="el-GR" sz="13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183607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r>
                        <a:rPr lang="el-GR" sz="13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Χημικοί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48,4%</a:t>
                      </a:r>
                      <a:endParaRPr lang="el-GR" sz="13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35,3%</a:t>
                      </a:r>
                      <a:endParaRPr lang="el-GR" sz="13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8,4%</a:t>
                      </a:r>
                      <a:endParaRPr lang="el-GR" sz="13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7,7%</a:t>
                      </a:r>
                      <a:endParaRPr lang="el-GR" sz="13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1141118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r>
                        <a:rPr lang="el-GR" sz="13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Μεταλλειολόγοι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8,0%</a:t>
                      </a:r>
                      <a:endParaRPr lang="el-GR" sz="13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43,0%</a:t>
                      </a:r>
                      <a:endParaRPr lang="el-GR" sz="13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21,9%</a:t>
                      </a:r>
                      <a:endParaRPr lang="el-GR" sz="13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28%</a:t>
                      </a:r>
                      <a:endParaRPr lang="el-GR" sz="13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6615446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r>
                        <a:rPr lang="el-GR" sz="13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Ναυπηγοί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46,0%</a:t>
                      </a:r>
                      <a:endParaRPr lang="el-GR" sz="13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45,0%</a:t>
                      </a:r>
                      <a:endParaRPr lang="el-GR" sz="13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7,0%</a:t>
                      </a:r>
                      <a:endParaRPr lang="el-GR" sz="13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2,0%</a:t>
                      </a:r>
                      <a:endParaRPr lang="el-GR" sz="13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2525266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r>
                        <a:rPr lang="el-GR" sz="13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ΣΕΜΦΕ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52,0%</a:t>
                      </a:r>
                      <a:endParaRPr lang="el-GR" sz="13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31,0%</a:t>
                      </a:r>
                      <a:endParaRPr lang="el-GR" sz="13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13,0%</a:t>
                      </a:r>
                      <a:endParaRPr lang="el-GR" sz="13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4,0%</a:t>
                      </a:r>
                      <a:endParaRPr lang="el-GR" sz="13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3084844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r>
                        <a:rPr lang="el-GR" sz="13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Σύνολο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62,6%</a:t>
                      </a:r>
                      <a:endParaRPr lang="el-GR" sz="1300" b="1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27,0%</a:t>
                      </a:r>
                      <a:endParaRPr lang="el-GR" sz="1300" b="1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6,0%</a:t>
                      </a:r>
                      <a:endParaRPr lang="el-GR" sz="1300" b="1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4,3%</a:t>
                      </a:r>
                      <a:endParaRPr lang="el-GR" sz="1300" b="1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1339880"/>
                  </a:ext>
                </a:extLst>
              </a:tr>
            </a:tbl>
          </a:graphicData>
        </a:graphic>
      </p:graphicFrame>
      <p:sp>
        <p:nvSpPr>
          <p:cNvPr id="8" name="7 - TextBox"/>
          <p:cNvSpPr txBox="1"/>
          <p:nvPr/>
        </p:nvSpPr>
        <p:spPr>
          <a:xfrm>
            <a:off x="381000" y="346353"/>
            <a:ext cx="11811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/>
            <a:r>
              <a:rPr lang="el-GR" sz="3200" b="1" spc="-5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Εκπαίδευση</a:t>
            </a:r>
            <a:r>
              <a:rPr lang="el-G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el-GR" sz="3200" spc="-5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Σειρά προτίμησης σχολής εισαγωγής</a:t>
            </a:r>
          </a:p>
          <a:p>
            <a:endParaRPr lang="el-GR" dirty="0"/>
          </a:p>
        </p:txBody>
      </p:sp>
      <p:graphicFrame>
        <p:nvGraphicFramePr>
          <p:cNvPr id="10" name="Γράφημα 10"/>
          <p:cNvGraphicFramePr/>
          <p:nvPr>
            <p:extLst>
              <p:ext uri="{D42A27DB-BD31-4B8C-83A1-F6EECF244321}">
                <p14:modId xmlns:p14="http://schemas.microsoft.com/office/powerpoint/2010/main" val="3210797865"/>
              </p:ext>
            </p:extLst>
          </p:nvPr>
        </p:nvGraphicFramePr>
        <p:xfrm>
          <a:off x="457200" y="4495800"/>
          <a:ext cx="10744200" cy="16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7"/>
          <p:cNvSpPr txBox="1"/>
          <p:nvPr/>
        </p:nvSpPr>
        <p:spPr>
          <a:xfrm>
            <a:off x="2971800" y="6172200"/>
            <a:ext cx="69669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b="1" i="1" dirty="0">
                <a:latin typeface="Cambria" panose="02040503050406030204" pitchFamily="18" charset="0"/>
                <a:ea typeface="Cambria" panose="02040503050406030204" pitchFamily="18" charset="0"/>
              </a:rPr>
              <a:t>Μεταβολή σειράς προτίμησης Σχολών μεταξύ 2011-2019 και 2002-2010</a:t>
            </a:r>
            <a:endParaRPr lang="el-GR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3" y="6314210"/>
            <a:ext cx="1098727" cy="534029"/>
          </a:xfrm>
          <a:prstGeom prst="rect">
            <a:avLst/>
          </a:prstGeom>
        </p:spPr>
      </p:pic>
      <p:sp>
        <p:nvSpPr>
          <p:cNvPr id="3" name="2 - TextBox"/>
          <p:cNvSpPr txBox="1"/>
          <p:nvPr/>
        </p:nvSpPr>
        <p:spPr>
          <a:xfrm>
            <a:off x="304800" y="304800"/>
            <a:ext cx="11277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l-GR" sz="3200" b="1" spc="-5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Εκπαίδευση</a:t>
            </a:r>
            <a:r>
              <a:rPr lang="el-G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el-GR" sz="3200" spc="-5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Διάρκεια φοίτησης και βαθμός διπλώματος</a:t>
            </a:r>
          </a:p>
          <a:p>
            <a:endParaRPr lang="el-GR" dirty="0"/>
          </a:p>
        </p:txBody>
      </p:sp>
      <p:graphicFrame>
        <p:nvGraphicFramePr>
          <p:cNvPr id="4" name="Γράφημα 6">
            <a:extLst>
              <a:ext uri="{FF2B5EF4-FFF2-40B4-BE49-F238E27FC236}">
                <a16:creationId xmlns:a16="http://schemas.microsoft.com/office/drawing/2014/main" id="{A092DD19-087C-B94A-9BB5-69E1ABD775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7262400"/>
              </p:ext>
            </p:extLst>
          </p:nvPr>
        </p:nvGraphicFramePr>
        <p:xfrm>
          <a:off x="533400" y="1143000"/>
          <a:ext cx="62484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Γράφημα 10">
            <a:extLst>
              <a:ext uri="{FF2B5EF4-FFF2-40B4-BE49-F238E27FC236}">
                <a16:creationId xmlns:a16="http://schemas.microsoft.com/office/drawing/2014/main" id="{D0D54C55-0C42-9433-709C-11550B1E9D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9144077"/>
              </p:ext>
            </p:extLst>
          </p:nvPr>
        </p:nvGraphicFramePr>
        <p:xfrm>
          <a:off x="533400" y="3733801"/>
          <a:ext cx="6248400" cy="2334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5 - TextBox"/>
          <p:cNvSpPr txBox="1"/>
          <p:nvPr/>
        </p:nvSpPr>
        <p:spPr>
          <a:xfrm>
            <a:off x="7162800" y="1295400"/>
            <a:ext cx="4419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/>
            <a:endParaRPr lang="el-GR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Άνδρες (7,47) και Γυναίκες (7,67).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Υπάρχει μέτρια αρνητική σχέση μεταξύ βαθμολογίας και ετών σπουδών.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Όσοι εργάζονταν κατά τη διάρκεια των σπουδών τους έχουν μέσο όρο σπουδών 7,3 έτη και αυτοί που δεν εργάζονταν 6,5 έτη σπουδών</a:t>
            </a:r>
          </a:p>
          <a:p>
            <a:endParaRPr lang="el-GR" dirty="0"/>
          </a:p>
        </p:txBody>
      </p:sp>
      <p:sp>
        <p:nvSpPr>
          <p:cNvPr id="8" name="7 - Ορθογώνιο"/>
          <p:cNvSpPr/>
          <p:nvPr/>
        </p:nvSpPr>
        <p:spPr>
          <a:xfrm>
            <a:off x="609600" y="3276600"/>
            <a:ext cx="33635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Μέση διάρκεια φοίτησης ανά Σχολή (σε έτη)</a:t>
            </a:r>
            <a:endParaRPr lang="el-GR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509636" y="6037211"/>
            <a:ext cx="38086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Μέσος βαθμός διπλώματος ανά Σχολή (σε μονάδες)</a:t>
            </a:r>
            <a:endParaRPr lang="el-GR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3" y="6230114"/>
            <a:ext cx="1271748" cy="618125"/>
          </a:xfrm>
          <a:prstGeom prst="rect">
            <a:avLst/>
          </a:prstGeom>
        </p:spPr>
      </p:pic>
      <p:sp>
        <p:nvSpPr>
          <p:cNvPr id="3" name="2 - Ορθογώνιο"/>
          <p:cNvSpPr/>
          <p:nvPr/>
        </p:nvSpPr>
        <p:spPr>
          <a:xfrm>
            <a:off x="381000" y="304800"/>
            <a:ext cx="11353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2088" lvl="1"/>
            <a:r>
              <a:rPr lang="el-GR" sz="3200" b="1" spc="-5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Εκπαίδευση</a:t>
            </a:r>
            <a:r>
              <a:rPr lang="el-GR" sz="3200" spc="-5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– Πρακτική άσκηση, συμμετοχή σε προγράμματα κινητικότητας και εργασία κατά τη διάρκεια των σπουδών</a:t>
            </a:r>
          </a:p>
        </p:txBody>
      </p:sp>
      <p:graphicFrame>
        <p:nvGraphicFramePr>
          <p:cNvPr id="4" name="Γράφημα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7100505"/>
              </p:ext>
            </p:extLst>
          </p:nvPr>
        </p:nvGraphicFramePr>
        <p:xfrm>
          <a:off x="304800" y="1447801"/>
          <a:ext cx="3985300" cy="2666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4 - Δεξιό βέλος"/>
          <p:cNvSpPr/>
          <p:nvPr/>
        </p:nvSpPr>
        <p:spPr>
          <a:xfrm>
            <a:off x="4343400" y="2438400"/>
            <a:ext cx="1600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TextBox"/>
          <p:cNvSpPr txBox="1"/>
          <p:nvPr/>
        </p:nvSpPr>
        <p:spPr>
          <a:xfrm>
            <a:off x="6629400" y="1600200"/>
            <a:ext cx="5029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35%</a:t>
            </a:r>
            <a:r>
              <a:rPr lang="el-GR" dirty="0" smtClean="0">
                <a:latin typeface="Cambria" panose="02040503050406030204" pitchFamily="18" charset="0"/>
                <a:ea typeface="Cambria" panose="02040503050406030204" pitchFamily="18" charset="0"/>
              </a:rPr>
              <a:t> Ανταποκρίθηκε πλήρως στις προσδοκίες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30,2% </a:t>
            </a:r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Κ</a:t>
            </a:r>
            <a:r>
              <a:rPr lang="el-GR" dirty="0" smtClean="0">
                <a:latin typeface="Cambria" panose="02040503050406030204" pitchFamily="18" charset="0"/>
                <a:ea typeface="Cambria" panose="02040503050406030204" pitchFamily="18" charset="0"/>
              </a:rPr>
              <a:t>ατανόηση αντικειμένου σπουδών αλλά όχι στο επιθυμητό επίπεδο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25,6%</a:t>
            </a:r>
            <a:r>
              <a:rPr lang="el-GR" dirty="0" smtClean="0">
                <a:latin typeface="Cambria" panose="02040503050406030204" pitchFamily="18" charset="0"/>
                <a:ea typeface="Cambria" panose="02040503050406030204" pitchFamily="18" charset="0"/>
              </a:rPr>
              <a:t> Βοηθά στην κατανόηση του κόσμου της εργασίας χωρίς γνώσεις/δεξιότητες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9,2%</a:t>
            </a:r>
            <a:r>
              <a:rPr lang="el-GR" dirty="0" smtClean="0">
                <a:latin typeface="Cambria" panose="02040503050406030204" pitchFamily="18" charset="0"/>
                <a:ea typeface="Cambria" panose="02040503050406030204" pitchFamily="18" charset="0"/>
              </a:rPr>
              <a:t> Τυπική διαδικασία χωρίς αντίκρισμα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l-GR" dirty="0"/>
          </a:p>
        </p:txBody>
      </p:sp>
      <p:graphicFrame>
        <p:nvGraphicFramePr>
          <p:cNvPr id="11" name="Πίνακα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210506"/>
              </p:ext>
            </p:extLst>
          </p:nvPr>
        </p:nvGraphicFramePr>
        <p:xfrm>
          <a:off x="381000" y="4191000"/>
          <a:ext cx="4038600" cy="1772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>
                  <a:extLst>
                    <a:ext uri="{9D8B030D-6E8A-4147-A177-3AD203B41FA5}">
                      <a16:colId xmlns:a16="http://schemas.microsoft.com/office/drawing/2014/main" val="3382862635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1261041190"/>
                    </a:ext>
                  </a:extLst>
                </a:gridCol>
              </a:tblGrid>
              <a:tr h="495070">
                <a:tc gridSpan="2">
                  <a:txBody>
                    <a:bodyPr/>
                    <a:lstStyle/>
                    <a:p>
                      <a:pPr algn="ctr"/>
                      <a:r>
                        <a:rPr lang="el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Προγράμματα κινητικότητας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</a:t>
                      </a:r>
                      <a:r>
                        <a:rPr lang="el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τύπου</a:t>
                      </a:r>
                      <a:r>
                        <a:rPr lang="el-GR" sz="14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Erasmus)</a:t>
                      </a:r>
                      <a:endParaRPr lang="el-GR" sz="14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l-GR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9215969"/>
                  </a:ext>
                </a:extLst>
              </a:tr>
              <a:tr h="368149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Συμμετοχή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Μη</a:t>
                      </a:r>
                      <a:r>
                        <a:rPr lang="el-GR" sz="14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συμμετοχή</a:t>
                      </a:r>
                      <a:endParaRPr lang="el-GR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25920"/>
                  </a:ext>
                </a:extLst>
              </a:tr>
              <a:tr h="368149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11,2%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88,8%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8653825"/>
                  </a:ext>
                </a:extLst>
              </a:tr>
              <a:tr h="495070">
                <a:tc gridSpan="2">
                  <a:txBody>
                    <a:bodyPr/>
                    <a:lstStyle/>
                    <a:p>
                      <a:pPr algn="ctr"/>
                      <a:r>
                        <a:rPr lang="el-GR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Σημαντική συμμετοχή</a:t>
                      </a:r>
                      <a:r>
                        <a:rPr lang="el-GR" sz="14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οι Αρχιτέκτονες (39,3%) και οι Χημικοί (14,2%)</a:t>
                      </a:r>
                      <a:endParaRPr lang="el-GR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l-GR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944860"/>
                  </a:ext>
                </a:extLst>
              </a:tr>
            </a:tbl>
          </a:graphicData>
        </a:graphic>
      </p:graphicFrame>
      <p:graphicFrame>
        <p:nvGraphicFramePr>
          <p:cNvPr id="12" name="Γράφημα 17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1237132"/>
              </p:ext>
            </p:extLst>
          </p:nvPr>
        </p:nvGraphicFramePr>
        <p:xfrm>
          <a:off x="5181600" y="3505200"/>
          <a:ext cx="54102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12 - TextBox"/>
          <p:cNvSpPr txBox="1"/>
          <p:nvPr/>
        </p:nvSpPr>
        <p:spPr>
          <a:xfrm>
            <a:off x="5257800" y="6019800"/>
            <a:ext cx="403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i="1" dirty="0" smtClean="0">
                <a:latin typeface="Cambria" pitchFamily="18" charset="0"/>
                <a:ea typeface="Cambria" pitchFamily="18" charset="0"/>
              </a:rPr>
              <a:t>Εργασία κατά τη διάρκεια των σπουδών</a:t>
            </a:r>
            <a:endParaRPr lang="el-GR" sz="1200" b="1" i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4" name="Επάνω βέλος 18"/>
          <p:cNvSpPr/>
          <p:nvPr/>
        </p:nvSpPr>
        <p:spPr>
          <a:xfrm flipH="1">
            <a:off x="10668000" y="4648200"/>
            <a:ext cx="60960" cy="27699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4 - TextBox"/>
          <p:cNvSpPr txBox="1"/>
          <p:nvPr/>
        </p:nvSpPr>
        <p:spPr>
          <a:xfrm>
            <a:off x="10744200" y="4572000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b="1" dirty="0" smtClean="0">
                <a:latin typeface="Cambria" pitchFamily="18" charset="0"/>
                <a:ea typeface="Cambria" pitchFamily="18" charset="0"/>
              </a:rPr>
              <a:t>3,7% σε σχέση με 2002-2010</a:t>
            </a:r>
            <a:endParaRPr lang="el-GR" sz="1100" b="1" dirty="0"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3" y="6230114"/>
            <a:ext cx="1271748" cy="618125"/>
          </a:xfrm>
          <a:prstGeom prst="rect">
            <a:avLst/>
          </a:prstGeom>
        </p:spPr>
      </p:pic>
      <p:sp>
        <p:nvSpPr>
          <p:cNvPr id="3" name="2 - Ορθογώνιο"/>
          <p:cNvSpPr/>
          <p:nvPr/>
        </p:nvSpPr>
        <p:spPr>
          <a:xfrm>
            <a:off x="228600" y="304800"/>
            <a:ext cx="11811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2088" lvl="1"/>
            <a:r>
              <a:rPr lang="el-GR" sz="3200" b="1" spc="-5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Εκπαίδευση</a:t>
            </a:r>
            <a:r>
              <a:rPr lang="el-GR" sz="3200" spc="-5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– Μεταπτυχιακές σπουδές (1/2): Μεταπτυχιακοί τίτλοι</a:t>
            </a:r>
          </a:p>
        </p:txBody>
      </p:sp>
      <p:graphicFrame>
        <p:nvGraphicFramePr>
          <p:cNvPr id="4" name="Γράφημα 12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1059444"/>
              </p:ext>
            </p:extLst>
          </p:nvPr>
        </p:nvGraphicFramePr>
        <p:xfrm>
          <a:off x="457200" y="1524000"/>
          <a:ext cx="6934200" cy="2209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Γράφημα 13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2542336"/>
              </p:ext>
            </p:extLst>
          </p:nvPr>
        </p:nvGraphicFramePr>
        <p:xfrm>
          <a:off x="457200" y="3810000"/>
          <a:ext cx="68580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6 - TextBox"/>
          <p:cNvSpPr txBox="1"/>
          <p:nvPr/>
        </p:nvSpPr>
        <p:spPr>
          <a:xfrm>
            <a:off x="7620000" y="1676400"/>
            <a:ext cx="42672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Το 63,2% Ελλάδα και 36,8% εξωτερικό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l-GR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Σταδιοδρομία 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Vs </a:t>
            </a:r>
            <a:r>
              <a:rPr lang="el-G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Επιστημονικό Ενδιαφέρον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Ο παράγοντας των δυσκολιών εύρεσης εργασίας έχει συρρικνωθεί σημαντικά.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Αρχιτέκτονες,  ΣΕΜΦΕ &amp; Τοπογράφοι μεταπτυχιακά της ειδικότητας τους 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3" y="6230114"/>
            <a:ext cx="1271748" cy="618125"/>
          </a:xfrm>
          <a:prstGeom prst="rect">
            <a:avLst/>
          </a:prstGeom>
        </p:spPr>
      </p:pic>
      <p:graphicFrame>
        <p:nvGraphicFramePr>
          <p:cNvPr id="3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298316"/>
              </p:ext>
            </p:extLst>
          </p:nvPr>
        </p:nvGraphicFramePr>
        <p:xfrm>
          <a:off x="533400" y="1219201"/>
          <a:ext cx="10744199" cy="3962399"/>
        </p:xfrm>
        <a:graphic>
          <a:graphicData uri="http://schemas.openxmlformats.org/drawingml/2006/table">
            <a:tbl>
              <a:tblPr/>
              <a:tblGrid>
                <a:gridCol w="3152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3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5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11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0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55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Διδακτορικός τίτλος σπουδών</a:t>
                      </a:r>
                      <a:endParaRPr kumimoji="0" 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Μεταπτυχιακός τίτλος σπουδών</a:t>
                      </a:r>
                      <a:endParaRPr kumimoji="0" 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07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Ειδικότητα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Ναι</a:t>
                      </a:r>
                      <a:endParaRPr kumimoji="0" 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Σε εξέλιξη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Ναι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Σε εξέλιξη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6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Πολιτικοί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kern="100" dirty="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0,0%</a:t>
                      </a:r>
                      <a:endParaRPr lang="el-GR" sz="2400" b="1" kern="100" dirty="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kern="10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0,0%</a:t>
                      </a:r>
                      <a:endParaRPr lang="el-GR" sz="2400" b="1" kern="10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kern="10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60,67</a:t>
                      </a:r>
                      <a:r>
                        <a:rPr lang="en-US" sz="1600" b="1" kern="10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%</a:t>
                      </a:r>
                      <a:endParaRPr lang="el-GR" sz="2400" b="1" kern="10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kern="10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3,37%</a:t>
                      </a:r>
                      <a:endParaRPr lang="el-GR" sz="2400" b="1" kern="10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6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Αρχιτέκτονες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48410" algn="ctr"/>
                          <a:tab pos="1733550" algn="l"/>
                        </a:tabLst>
                      </a:pPr>
                      <a:r>
                        <a:rPr lang="el-GR" sz="1600" b="1" kern="100" dirty="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0,58%</a:t>
                      </a:r>
                      <a:endParaRPr lang="el-GR" sz="2400" b="1" kern="100" dirty="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48410" algn="ctr"/>
                          <a:tab pos="1733550" algn="l"/>
                        </a:tabLst>
                      </a:pPr>
                      <a:r>
                        <a:rPr lang="el-GR" sz="1600" b="1" kern="100" dirty="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2,31%</a:t>
                      </a:r>
                      <a:endParaRPr lang="el-GR" sz="2400" b="1" kern="100" dirty="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48410" algn="ctr"/>
                          <a:tab pos="1733550" algn="l"/>
                        </a:tabLst>
                      </a:pPr>
                      <a:r>
                        <a:rPr lang="el-GR" sz="1600" b="1" kern="10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38,73%</a:t>
                      </a:r>
                      <a:endParaRPr lang="el-GR" sz="2400" b="1" kern="10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48410" algn="ctr"/>
                          <a:tab pos="1733550" algn="l"/>
                        </a:tabLst>
                      </a:pPr>
                      <a:r>
                        <a:rPr lang="el-GR" sz="1600" b="1" kern="10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4,05%</a:t>
                      </a:r>
                      <a:endParaRPr lang="el-GR" sz="2400" b="1" kern="10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6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Τοπογράφοι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kern="10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0,99%</a:t>
                      </a:r>
                      <a:endParaRPr lang="el-GR" sz="2400" b="1" kern="10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kern="100" dirty="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14,85%</a:t>
                      </a:r>
                      <a:endParaRPr lang="el-GR" sz="2400" b="1" kern="100" dirty="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kern="10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49,50%</a:t>
                      </a:r>
                      <a:endParaRPr lang="el-GR" sz="2400" b="1" kern="10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kern="10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8,91%</a:t>
                      </a:r>
                      <a:endParaRPr lang="el-GR" sz="2400" b="1" kern="10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6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Ηλεκτρολόγοι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kern="100" dirty="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9,73%</a:t>
                      </a:r>
                      <a:endParaRPr lang="el-GR" sz="2400" b="1" kern="100" dirty="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kern="100" dirty="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11,50%</a:t>
                      </a:r>
                      <a:endParaRPr lang="el-GR" sz="2400" b="1" kern="100" dirty="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kern="100" dirty="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42,04%</a:t>
                      </a:r>
                      <a:endParaRPr lang="el-GR" sz="2400" b="1" kern="100" dirty="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kern="10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3,98%</a:t>
                      </a:r>
                      <a:endParaRPr lang="el-GR" sz="2400" b="1" kern="10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96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Μηχανολόγοι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kern="100" dirty="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6,36%</a:t>
                      </a:r>
                      <a:endParaRPr lang="el-GR" sz="2400" b="1" kern="100" dirty="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kern="100" dirty="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6,94%</a:t>
                      </a:r>
                      <a:endParaRPr lang="el-GR" sz="2400" b="1" kern="100" dirty="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kern="100" dirty="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45,09%</a:t>
                      </a:r>
                      <a:endParaRPr lang="el-GR" sz="2400" b="1" kern="100" dirty="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kern="10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3,47%</a:t>
                      </a:r>
                      <a:endParaRPr lang="el-GR" sz="2400" b="1" kern="10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6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Χημικοί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kern="10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13,55%</a:t>
                      </a:r>
                      <a:endParaRPr lang="el-GR" sz="2400" b="1" kern="10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kern="100" dirty="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8,39%</a:t>
                      </a:r>
                      <a:endParaRPr lang="el-GR" sz="2400" b="1" kern="100" dirty="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kern="100" dirty="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49,03%</a:t>
                      </a:r>
                      <a:endParaRPr lang="el-GR" sz="2400" b="1" kern="100" dirty="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kern="10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4,52%</a:t>
                      </a:r>
                      <a:endParaRPr lang="el-GR" sz="2400" b="1" kern="10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96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Μεταλλειολόγοι</a:t>
                      </a:r>
                      <a:endParaRPr kumimoji="0" lang="el-G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kern="100" dirty="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6,00%</a:t>
                      </a:r>
                      <a:endParaRPr lang="el-GR" sz="2400" b="1" kern="100" dirty="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kern="100" dirty="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16,00%</a:t>
                      </a:r>
                      <a:endParaRPr lang="el-GR" sz="2400" b="1" kern="100" dirty="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kern="100" dirty="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53,00%</a:t>
                      </a:r>
                      <a:endParaRPr lang="el-GR" sz="2400" b="1" kern="100" dirty="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kern="10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3,00%</a:t>
                      </a:r>
                      <a:endParaRPr lang="el-GR" sz="2400" b="1" kern="10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96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Ναυπηγοί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kern="10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4,00%</a:t>
                      </a:r>
                      <a:endParaRPr lang="el-GR" sz="2400" b="1" kern="10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kern="100" dirty="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8,00%</a:t>
                      </a:r>
                      <a:endParaRPr lang="el-GR" sz="2400" b="1" kern="100" dirty="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kern="100" dirty="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35,00%</a:t>
                      </a:r>
                      <a:endParaRPr lang="el-GR" sz="2400" b="1" kern="100" dirty="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kern="100" dirty="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6,00%</a:t>
                      </a:r>
                      <a:endParaRPr lang="el-GR" sz="2400" b="1" kern="100" dirty="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96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ΣΕΜΦΕ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kern="100" dirty="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12,00%</a:t>
                      </a:r>
                      <a:endParaRPr lang="el-GR" sz="2400" b="1" kern="100" dirty="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kern="10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18,00%</a:t>
                      </a:r>
                      <a:endParaRPr lang="el-GR" sz="2400" b="1" kern="10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kern="100" dirty="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58,00%</a:t>
                      </a:r>
                      <a:endParaRPr lang="el-GR" sz="2400" b="1" kern="100" dirty="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kern="100" dirty="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4,00%</a:t>
                      </a:r>
                      <a:endParaRPr lang="el-GR" sz="2400" b="1" kern="100" dirty="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96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ΕΜΠ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kern="100" dirty="0">
                          <a:solidFill>
                            <a:schemeClr val="bg1"/>
                          </a:solidFill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6,89%</a:t>
                      </a:r>
                      <a:endParaRPr lang="el-GR" sz="2400" b="1" kern="100" dirty="0">
                        <a:solidFill>
                          <a:schemeClr val="bg1"/>
                        </a:solidFill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kern="100" dirty="0">
                          <a:solidFill>
                            <a:schemeClr val="bg1"/>
                          </a:solidFill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9,79%</a:t>
                      </a:r>
                      <a:endParaRPr lang="el-GR" sz="2400" b="1" kern="100" dirty="0">
                        <a:solidFill>
                          <a:schemeClr val="bg1"/>
                        </a:solidFill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kern="100" dirty="0">
                          <a:solidFill>
                            <a:schemeClr val="bg1"/>
                          </a:solidFill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47,44%</a:t>
                      </a:r>
                      <a:endParaRPr lang="el-GR" sz="2400" b="1" kern="100" dirty="0">
                        <a:solidFill>
                          <a:schemeClr val="bg1"/>
                        </a:solidFill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kern="100" dirty="0">
                          <a:solidFill>
                            <a:schemeClr val="bg1"/>
                          </a:solidFill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4,36%</a:t>
                      </a:r>
                      <a:endParaRPr lang="el-GR" sz="2400" b="1" kern="100" dirty="0">
                        <a:solidFill>
                          <a:schemeClr val="bg1"/>
                        </a:solidFill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3 - TextBox"/>
          <p:cNvSpPr txBox="1"/>
          <p:nvPr/>
        </p:nvSpPr>
        <p:spPr>
          <a:xfrm>
            <a:off x="762000" y="5334000"/>
            <a:ext cx="1059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>
                <a:latin typeface="Cambria" panose="02040503050406030204" pitchFamily="18" charset="0"/>
                <a:ea typeface="Cambria" panose="02040503050406030204" pitchFamily="18" charset="0"/>
              </a:rPr>
              <a:t> Πολιτικοί &amp; ΣΕΜΦΕ τα υψηλότερα ποσοστά μεταπτυχιακών σπουδών, Ναυπηγοί τα χαμηλότερα.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latin typeface="Cambria" panose="02040503050406030204" pitchFamily="18" charset="0"/>
                <a:ea typeface="Cambria" panose="02040503050406030204" pitchFamily="18" charset="0"/>
              </a:rPr>
              <a:t> Χημικοί &amp; ΣΕΜΦΕ τα υψηλότερα ποσοστά διδακτορικών σπουδών, Πολιτικοί, Αρχιτέκτονες &amp; Τοπογράφοι τα χαμηλότερα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l-GR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533400" y="228600"/>
            <a:ext cx="11506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2088" lvl="1"/>
            <a:r>
              <a:rPr lang="el-GR" sz="3200" b="1" spc="-5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Εκπαίδευση</a:t>
            </a:r>
            <a:r>
              <a:rPr lang="el-GR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el-GR" sz="3200" spc="-5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Μεταπτυχιακές σπουδές (2/2): Μεταπτυχιακοί τίτλοι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pPr marL="101600">
                <a:lnSpc>
                  <a:spcPct val="100000"/>
                </a:lnSpc>
                <a:spcBef>
                  <a:spcPts val="15"/>
                </a:spcBef>
              </a:pPr>
              <a:t>17</a:t>
            </a:fld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3733800" y="533400"/>
            <a:ext cx="7942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4114800" y="304800"/>
            <a:ext cx="7726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l-GR" b="1" i="1" dirty="0"/>
          </a:p>
          <a:p>
            <a:endParaRPr lang="el-GR" b="1" i="1" dirty="0"/>
          </a:p>
          <a:p>
            <a:endParaRPr lang="el-GR" b="1" i="1" dirty="0"/>
          </a:p>
        </p:txBody>
      </p:sp>
      <p:sp>
        <p:nvSpPr>
          <p:cNvPr id="6" name="Ορθογώνιο 5"/>
          <p:cNvSpPr/>
          <p:nvPr/>
        </p:nvSpPr>
        <p:spPr>
          <a:xfrm>
            <a:off x="3758004" y="843118"/>
            <a:ext cx="765135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36638" lvl="1" indent="-844550">
              <a:buFontTx/>
              <a:buAutoNum type="arabicPeriod"/>
            </a:pPr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</a:rPr>
              <a:t>Εισαγωγή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36638" lvl="1" indent="-844550">
              <a:buFontTx/>
              <a:buAutoNum type="arabicPeriod"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36638" lvl="1" indent="-844550">
              <a:buFontTx/>
              <a:buAutoNum type="arabicPeriod"/>
            </a:pPr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</a:rPr>
              <a:t>Δημογραφικά χαρακτηριστικά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36638" lvl="1" indent="-844550">
              <a:buFontTx/>
              <a:buAutoNum type="arabicPeriod"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36638" lvl="1" indent="-844550">
              <a:buFontTx/>
              <a:buAutoNum type="arabicPeriod"/>
            </a:pPr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</a:rPr>
              <a:t>Εκπαίδευση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36638" lvl="1" indent="-844550">
              <a:buFontTx/>
              <a:buAutoNum type="arabicPeriod"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36638" lvl="1" indent="-844550">
              <a:buFontTx/>
              <a:buAutoNum type="arabicPeriod"/>
            </a:pPr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</a:rPr>
              <a:t>Πρώτη εργασία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36638" lvl="1" indent="-844550">
              <a:buFontTx/>
              <a:buAutoNum type="arabicPeriod"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36638" lvl="1" indent="-844550">
              <a:buFontTx/>
              <a:buAutoNum type="arabicPeriod"/>
            </a:pPr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</a:rPr>
              <a:t>Υφιστάμενη κατάσταση εργασίας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36638" lvl="1" indent="-844550">
              <a:buFontTx/>
              <a:buAutoNum type="arabicPeriod"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36638" lvl="1" indent="-844550">
              <a:buFontTx/>
              <a:buAutoNum type="arabicPeriod"/>
            </a:pPr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</a:rPr>
              <a:t>Μισθωτή απασχόληση και επιχειρηματικότητα 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36638" lvl="1" indent="-844550">
              <a:buFontTx/>
              <a:buAutoNum type="arabicPeriod"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36638" lvl="1" indent="-844550">
              <a:buFontTx/>
              <a:buAutoNum type="arabicPeriod"/>
            </a:pPr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</a:rPr>
              <a:t>Αντιλήψεις και στάσεις διπλωματούχων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Στρογγυλεμένο ορθογώνιο 10"/>
          <p:cNvSpPr/>
          <p:nvPr/>
        </p:nvSpPr>
        <p:spPr>
          <a:xfrm>
            <a:off x="4836907" y="3037136"/>
            <a:ext cx="3124200" cy="50560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sz="2400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l-GR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Πρώτη </a:t>
            </a:r>
            <a:r>
              <a:rPr lang="el-GR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εργασία</a:t>
            </a:r>
            <a:endParaRPr lang="en-US" sz="2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l-GR" sz="2400" dirty="0">
              <a:solidFill>
                <a:schemeClr val="tx1"/>
              </a:solidFill>
            </a:endParaRPr>
          </a:p>
        </p:txBody>
      </p:sp>
      <p:pic>
        <p:nvPicPr>
          <p:cNvPr id="12" name="Εικόνα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3" y="6230114"/>
            <a:ext cx="1271748" cy="61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24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3" y="6230114"/>
            <a:ext cx="1271748" cy="618125"/>
          </a:xfrm>
          <a:prstGeom prst="rect">
            <a:avLst/>
          </a:prstGeom>
        </p:spPr>
      </p:pic>
      <p:sp>
        <p:nvSpPr>
          <p:cNvPr id="4" name="3 - Ορθογώνιο"/>
          <p:cNvSpPr/>
          <p:nvPr/>
        </p:nvSpPr>
        <p:spPr>
          <a:xfrm>
            <a:off x="304800" y="228600"/>
            <a:ext cx="1127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2088" lvl="1"/>
            <a:r>
              <a:rPr lang="el-GR" sz="3200" b="1" spc="-5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Πρώτη εργασία</a:t>
            </a:r>
            <a:r>
              <a:rPr lang="el-GR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el-GR" sz="3200" spc="-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</a:t>
            </a:r>
            <a:r>
              <a:rPr lang="el-GR" sz="3200" spc="-5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Διάρκεια αναζήτησης και παραμονής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8625" y="883585"/>
            <a:ext cx="1135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latin typeface="Cambria" panose="02040503050406030204" pitchFamily="18" charset="0"/>
                <a:ea typeface="Cambria" panose="02040503050406030204" pitchFamily="18" charset="0"/>
              </a:rPr>
              <a:t>Το 90,4% των διπλωματούχων έχει απασχοληθεί στην ειδικότητα </a:t>
            </a:r>
            <a:r>
              <a:rPr lang="el-GR" dirty="0" smtClean="0">
                <a:latin typeface="Cambria" panose="02040503050406030204" pitchFamily="18" charset="0"/>
                <a:ea typeface="Cambria" panose="02040503050406030204" pitchFamily="18" charset="0"/>
              </a:rPr>
              <a:t>του και το </a:t>
            </a:r>
            <a:r>
              <a:rPr lang="el-GR" dirty="0" smtClean="0">
                <a:latin typeface="Cambria" panose="02040503050406030204" pitchFamily="18" charset="0"/>
                <a:ea typeface="Cambria" panose="02040503050406030204" pitchFamily="18" charset="0"/>
              </a:rPr>
              <a:t>9,6% </a:t>
            </a:r>
            <a:r>
              <a:rPr lang="el-GR" dirty="0" smtClean="0">
                <a:latin typeface="Cambria" panose="02040503050406030204" pitchFamily="18" charset="0"/>
                <a:ea typeface="Cambria" panose="02040503050406030204" pitchFamily="18" charset="0"/>
              </a:rPr>
              <a:t>δεν έχει σχετική εμπειρία.</a:t>
            </a:r>
            <a:endParaRPr lang="el-GR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latin typeface="Cambria" panose="02040503050406030204" pitchFamily="18" charset="0"/>
                <a:ea typeface="Cambria" panose="02040503050406030204" pitchFamily="18" charset="0"/>
              </a:rPr>
              <a:t>Από αυτούς που έχουν εργαστεί στην ειδικότητα τους, το 34% διατηρεί την πρώτη εργασία του ενώ το 66% έχει μετακινηθεί μεταξύ διαφορετικών θέσεων εργασίας.</a:t>
            </a:r>
            <a:endParaRPr lang="el-G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1" name="Γράφημα 10">
            <a:extLst>
              <a:ext uri="{FF2B5EF4-FFF2-40B4-BE49-F238E27FC236}">
                <a16:creationId xmlns:a16="http://schemas.microsoft.com/office/drawing/2014/main" id="{00000000-0008-0000-12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3593474"/>
              </p:ext>
            </p:extLst>
          </p:nvPr>
        </p:nvGraphicFramePr>
        <p:xfrm>
          <a:off x="757985" y="2102647"/>
          <a:ext cx="5267325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Γράφημα 11"/>
          <p:cNvGraphicFramePr/>
          <p:nvPr>
            <p:extLst>
              <p:ext uri="{D42A27DB-BD31-4B8C-83A1-F6EECF244321}">
                <p14:modId xmlns:p14="http://schemas.microsoft.com/office/powerpoint/2010/main" val="977113879"/>
              </p:ext>
            </p:extLst>
          </p:nvPr>
        </p:nvGraphicFramePr>
        <p:xfrm>
          <a:off x="6425005" y="1993109"/>
          <a:ext cx="5181600" cy="2090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Γράφημα 12">
            <a:extLst>
              <a:ext uri="{FF2B5EF4-FFF2-40B4-BE49-F238E27FC236}">
                <a16:creationId xmlns:a16="http://schemas.microsoft.com/office/drawing/2014/main" id="{8AC0DAE7-D8D4-A394-9366-A27E5D6251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0410214"/>
              </p:ext>
            </p:extLst>
          </p:nvPr>
        </p:nvGraphicFramePr>
        <p:xfrm>
          <a:off x="3391648" y="4252596"/>
          <a:ext cx="5313680" cy="2553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4998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3" y="6230114"/>
            <a:ext cx="1271748" cy="618125"/>
          </a:xfrm>
          <a:prstGeom prst="rect">
            <a:avLst/>
          </a:prstGeom>
        </p:spPr>
      </p:pic>
      <p:sp>
        <p:nvSpPr>
          <p:cNvPr id="4" name="3 - Ορθογώνιο"/>
          <p:cNvSpPr/>
          <p:nvPr/>
        </p:nvSpPr>
        <p:spPr>
          <a:xfrm>
            <a:off x="304800" y="228600"/>
            <a:ext cx="11277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2088" lvl="1"/>
            <a:r>
              <a:rPr lang="el-GR" sz="3200" b="1" spc="-5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Πρώτη εργασία</a:t>
            </a:r>
            <a:r>
              <a:rPr lang="el-GR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el-GR" sz="3200" spc="-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</a:t>
            </a:r>
            <a:r>
              <a:rPr lang="el-GR" sz="3200" spc="-5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Σχέσεις εργασίας κατά την είσοδο στην αγορά εργασίας</a:t>
            </a:r>
          </a:p>
        </p:txBody>
      </p:sp>
      <p:graphicFrame>
        <p:nvGraphicFramePr>
          <p:cNvPr id="8" name="Γράφημα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4154850"/>
              </p:ext>
            </p:extLst>
          </p:nvPr>
        </p:nvGraphicFramePr>
        <p:xfrm>
          <a:off x="990600" y="1066800"/>
          <a:ext cx="94488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Γράφημα 9"/>
          <p:cNvGraphicFramePr/>
          <p:nvPr>
            <p:extLst>
              <p:ext uri="{D42A27DB-BD31-4B8C-83A1-F6EECF244321}">
                <p14:modId xmlns:p14="http://schemas.microsoft.com/office/powerpoint/2010/main" val="2770697964"/>
              </p:ext>
            </p:extLst>
          </p:nvPr>
        </p:nvGraphicFramePr>
        <p:xfrm>
          <a:off x="1752600" y="4139625"/>
          <a:ext cx="8458200" cy="215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7569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pPr marL="101600">
                <a:lnSpc>
                  <a:spcPct val="100000"/>
                </a:lnSpc>
                <a:spcBef>
                  <a:spcPts val="15"/>
                </a:spcBef>
              </a:pPr>
              <a:t>2</a:t>
            </a:fld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3733800" y="533400"/>
            <a:ext cx="7942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4114800" y="304800"/>
            <a:ext cx="7726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l-GR" b="1" i="1" dirty="0"/>
          </a:p>
          <a:p>
            <a:endParaRPr lang="el-GR" b="1" i="1" dirty="0"/>
          </a:p>
          <a:p>
            <a:endParaRPr lang="el-GR" b="1" i="1" dirty="0"/>
          </a:p>
        </p:txBody>
      </p:sp>
      <p:sp>
        <p:nvSpPr>
          <p:cNvPr id="6" name="Ορθογώνιο 5"/>
          <p:cNvSpPr/>
          <p:nvPr/>
        </p:nvSpPr>
        <p:spPr>
          <a:xfrm>
            <a:off x="3758004" y="843118"/>
            <a:ext cx="765135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36638" lvl="1" indent="-844550">
              <a:buFontTx/>
              <a:buAutoNum type="arabicPeriod"/>
            </a:pPr>
            <a:r>
              <a:rPr lang="el-GR" sz="2400" b="1" dirty="0">
                <a:latin typeface="Cambria" panose="02040503050406030204" pitchFamily="18" charset="0"/>
                <a:ea typeface="Cambria" panose="02040503050406030204" pitchFamily="18" charset="0"/>
              </a:rPr>
              <a:t>Εισαγωγή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36638" lvl="1" indent="-844550">
              <a:buFontTx/>
              <a:buAutoNum type="arabicPeriod"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36638" lvl="1" indent="-844550">
              <a:buFontTx/>
              <a:buAutoNum type="arabicPeriod"/>
            </a:pPr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</a:rPr>
              <a:t>Δημογραφικά χαρακτηριστικά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36638" lvl="1" indent="-844550">
              <a:buFontTx/>
              <a:buAutoNum type="arabicPeriod"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36638" lvl="1" indent="-844550">
              <a:buFontTx/>
              <a:buAutoNum type="arabicPeriod"/>
            </a:pPr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</a:rPr>
              <a:t>Εκπαίδευση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36638" lvl="1" indent="-844550">
              <a:buFontTx/>
              <a:buAutoNum type="arabicPeriod"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36638" lvl="1" indent="-844550">
              <a:buFontTx/>
              <a:buAutoNum type="arabicPeriod"/>
            </a:pPr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</a:rPr>
              <a:t>Πρώτη εργασία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36638" lvl="1" indent="-844550">
              <a:buFontTx/>
              <a:buAutoNum type="arabicPeriod"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36638" lvl="1" indent="-844550">
              <a:buFontTx/>
              <a:buAutoNum type="arabicPeriod"/>
            </a:pPr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</a:rPr>
              <a:t>Υφιστάμενη κατάσταση εργασίας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36638" lvl="1" indent="-844550">
              <a:buFontTx/>
              <a:buAutoNum type="arabicPeriod"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36638" lvl="1" indent="-844550">
              <a:buFontTx/>
              <a:buAutoNum type="arabicPeriod"/>
            </a:pPr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</a:rPr>
              <a:t>Μισθωτή απασχόληση και επιχειρηματικότητα 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36638" lvl="1" indent="-844550">
              <a:buFontTx/>
              <a:buAutoNum type="arabicPeriod"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36638" lvl="1" indent="-844550">
              <a:buFontTx/>
              <a:buAutoNum type="arabicPeriod"/>
            </a:pPr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</a:rPr>
              <a:t>Αντιλήψεις και στάσεις διπλωματούχων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Στρογγυλεμένο ορθογώνιο 4"/>
          <p:cNvSpPr/>
          <p:nvPr/>
        </p:nvSpPr>
        <p:spPr>
          <a:xfrm>
            <a:off x="4800600" y="827878"/>
            <a:ext cx="2209800" cy="50560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Εισαγωγή</a:t>
            </a:r>
            <a:endParaRPr lang="el-GR" sz="2400" dirty="0"/>
          </a:p>
        </p:txBody>
      </p:sp>
      <p:pic>
        <p:nvPicPr>
          <p:cNvPr id="8" name="Εικόνα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3" y="6230114"/>
            <a:ext cx="1271748" cy="61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22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pPr marL="101600">
                <a:lnSpc>
                  <a:spcPct val="100000"/>
                </a:lnSpc>
                <a:spcBef>
                  <a:spcPts val="15"/>
                </a:spcBef>
              </a:pPr>
              <a:t>20</a:t>
            </a:fld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3733800" y="533400"/>
            <a:ext cx="7942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4114800" y="304800"/>
            <a:ext cx="7726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l-GR" b="1" i="1" dirty="0"/>
          </a:p>
          <a:p>
            <a:endParaRPr lang="el-GR" b="1" i="1" dirty="0"/>
          </a:p>
          <a:p>
            <a:endParaRPr lang="el-GR" b="1" i="1" dirty="0"/>
          </a:p>
        </p:txBody>
      </p:sp>
      <p:sp>
        <p:nvSpPr>
          <p:cNvPr id="6" name="Ορθογώνιο 5"/>
          <p:cNvSpPr/>
          <p:nvPr/>
        </p:nvSpPr>
        <p:spPr>
          <a:xfrm>
            <a:off x="3758004" y="843118"/>
            <a:ext cx="765135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36638" lvl="1" indent="-844550">
              <a:buFontTx/>
              <a:buAutoNum type="arabicPeriod"/>
            </a:pPr>
            <a:r>
              <a:rPr lang="el-GR" sz="2400" b="1" dirty="0">
                <a:latin typeface="Cambria" panose="02040503050406030204" pitchFamily="18" charset="0"/>
                <a:ea typeface="Cambria" panose="02040503050406030204" pitchFamily="18" charset="0"/>
              </a:rPr>
              <a:t>Εισαγωγή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36638" lvl="1" indent="-844550">
              <a:buFontTx/>
              <a:buAutoNum type="arabicPeriod"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36638" lvl="1" indent="-844550">
              <a:buFontTx/>
              <a:buAutoNum type="arabicPeriod"/>
            </a:pPr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</a:rPr>
              <a:t>Δημογραφικά χαρακτηριστικά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36638" lvl="1" indent="-844550">
              <a:buFontTx/>
              <a:buAutoNum type="arabicPeriod"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36638" lvl="1" indent="-844550">
              <a:buFontTx/>
              <a:buAutoNum type="arabicPeriod"/>
            </a:pPr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</a:rPr>
              <a:t>Εκπαίδευση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36638" lvl="1" indent="-844550">
              <a:buFontTx/>
              <a:buAutoNum type="arabicPeriod"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36638" lvl="1" indent="-844550">
              <a:buFontTx/>
              <a:buAutoNum type="arabicPeriod"/>
            </a:pPr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</a:rPr>
              <a:t>Πρώτη εργασία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36638" lvl="1" indent="-844550">
              <a:buFontTx/>
              <a:buAutoNum type="arabicPeriod"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36638" lvl="1" indent="-844550">
              <a:buFontTx/>
              <a:buAutoNum type="arabicPeriod"/>
            </a:pPr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</a:rPr>
              <a:t>Υφιστάμενη κατάσταση εργασίας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36638" lvl="1" indent="-844550">
              <a:buFontTx/>
              <a:buAutoNum type="arabicPeriod"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36638" lvl="1" indent="-844550">
              <a:buFontTx/>
              <a:buAutoNum type="arabicPeriod"/>
            </a:pPr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</a:rPr>
              <a:t>Μισθωτή απασχόληση και επιχειρηματικότητα 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36638" lvl="1" indent="-844550">
              <a:buFontTx/>
              <a:buAutoNum type="arabicPeriod"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36638" lvl="1" indent="-844550">
              <a:buFontTx/>
              <a:buAutoNum type="arabicPeriod"/>
            </a:pPr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</a:rPr>
              <a:t>Αντιλήψεις και στάσεις διπλωματούχων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Στρογγυλεμένο ορθογώνιο 10"/>
          <p:cNvSpPr/>
          <p:nvPr/>
        </p:nvSpPr>
        <p:spPr>
          <a:xfrm>
            <a:off x="4638552" y="3761591"/>
            <a:ext cx="5890260" cy="50560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92088" lvl="1"/>
            <a:endParaRPr lang="el-GR" sz="2400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92088" lvl="1"/>
            <a:r>
              <a:rPr lang="el-GR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Υφιστάμενη </a:t>
            </a:r>
            <a:r>
              <a:rPr lang="el-GR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κατάσταση εργασίας</a:t>
            </a:r>
            <a:endParaRPr lang="en-US" sz="2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l-GR" sz="2400" dirty="0">
              <a:solidFill>
                <a:schemeClr val="tx1"/>
              </a:solidFill>
            </a:endParaRPr>
          </a:p>
        </p:txBody>
      </p:sp>
      <p:pic>
        <p:nvPicPr>
          <p:cNvPr id="8" name="Εικόνα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3" y="6230114"/>
            <a:ext cx="1271748" cy="61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10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3" y="6230114"/>
            <a:ext cx="1271748" cy="618125"/>
          </a:xfrm>
          <a:prstGeom prst="rect">
            <a:avLst/>
          </a:prstGeom>
        </p:spPr>
      </p:pic>
      <p:sp>
        <p:nvSpPr>
          <p:cNvPr id="3" name="2 - Ορθογώνιο"/>
          <p:cNvSpPr/>
          <p:nvPr/>
        </p:nvSpPr>
        <p:spPr>
          <a:xfrm>
            <a:off x="228600" y="228600"/>
            <a:ext cx="11506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2088" lvl="1"/>
            <a:r>
              <a:rPr lang="el-GR" sz="3200" b="1" spc="-5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Σημερινή κατάσταση εργασίας– </a:t>
            </a:r>
            <a:r>
              <a:rPr lang="el-GR" sz="3200" spc="-5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Γενικά δεδομένα ανά ειδικότητα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950198"/>
              </p:ext>
            </p:extLst>
          </p:nvPr>
        </p:nvGraphicFramePr>
        <p:xfrm>
          <a:off x="533400" y="1371600"/>
          <a:ext cx="10972799" cy="3124198"/>
        </p:xfrm>
        <a:graphic>
          <a:graphicData uri="http://schemas.openxmlformats.org/drawingml/2006/table">
            <a:tbl>
              <a:tblPr/>
              <a:tblGrid>
                <a:gridCol w="3273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2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0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92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673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401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Ειδικότητα</a:t>
                      </a:r>
                      <a:endParaRPr kumimoji="0" 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Εργαζόμενοι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Άνεργοι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Ανενεργοί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Σύνολο</a:t>
                      </a:r>
                      <a:endParaRPr kumimoji="0" 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01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Πολιτικοί                                      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b="1" kern="100" dirty="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96,6%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b="1" kern="100" dirty="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2,8%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b="1" kern="10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0,6%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01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Αρχιτέκτονες                                    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48410" algn="ctr"/>
                          <a:tab pos="1733550" algn="l"/>
                        </a:tabLst>
                      </a:pPr>
                      <a:r>
                        <a:rPr lang="el-GR" sz="1400" b="1" kern="100" dirty="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96,5%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48410" algn="ctr"/>
                          <a:tab pos="1733550" algn="l"/>
                        </a:tabLst>
                      </a:pPr>
                      <a:r>
                        <a:rPr lang="el-GR" sz="1400" b="1" kern="100" dirty="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0,6%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48410" algn="ctr"/>
                          <a:tab pos="1733550" algn="l"/>
                        </a:tabLst>
                      </a:pPr>
                      <a:r>
                        <a:rPr lang="el-GR" sz="1400" b="1" kern="10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2,9%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01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Τοπογράφοι                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b="1" kern="10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96,0%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b="1" kern="100" dirty="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1,0%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b="1" kern="10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3,0%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01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Ηλεκτρολόγοι    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b="1" kern="100" dirty="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96,5%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b="1" kern="100" dirty="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1,8%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b="1" kern="10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1,8%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01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Μηχανολόγοι                                  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b="1" kern="100" dirty="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97,1%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b="1" kern="100" dirty="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1,2%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b="1" kern="10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1,7%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01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Χημικοί                                          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b="1" kern="100" dirty="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91,6%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b="1" kern="100" dirty="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2,6%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b="1" kern="10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5,8%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01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Μεταλλειολόγοι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b="1" kern="100" dirty="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90,0%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b="1" kern="100" dirty="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4,0%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b="1" kern="100" dirty="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6,0%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401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Ναυπηγοί                                        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b="1" kern="10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100,0%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b="1" kern="100" dirty="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0,0%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b="1" kern="100" dirty="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0,0%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01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ΣΕΜΦΕ                                                      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b="1" kern="10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88,0%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b="1" kern="100" dirty="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5,0%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b="1" kern="100" dirty="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7,0%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01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Σύνολο Διπλωματούχων ΕΜΠ</a:t>
                      </a:r>
                      <a:endParaRPr kumimoji="0" lang="el-GR" sz="2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b="1" kern="100" dirty="0">
                          <a:solidFill>
                            <a:schemeClr val="bg1"/>
                          </a:solidFill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95,1%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b="1" kern="100" dirty="0">
                          <a:solidFill>
                            <a:schemeClr val="bg1"/>
                          </a:solidFill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2,0%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b="1" kern="100" dirty="0">
                          <a:solidFill>
                            <a:schemeClr val="bg1"/>
                          </a:solidFill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2,9%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4 - TextBox"/>
          <p:cNvSpPr txBox="1"/>
          <p:nvPr/>
        </p:nvSpPr>
        <p:spPr>
          <a:xfrm>
            <a:off x="762000" y="4724400"/>
            <a:ext cx="10515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</a:t>
            </a:r>
          </a:p>
          <a:p>
            <a:pPr>
              <a:buFont typeface="Arial" pitchFamily="34" charset="0"/>
              <a:buChar char="•"/>
            </a:pPr>
            <a:r>
              <a:rPr lang="el-GR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Οι Μεταλλειολόγοι και οι Χημικοί καταγράφουν τη μεγαλύτερη μείωση του αριθμού των ανέργων.</a:t>
            </a:r>
          </a:p>
          <a:p>
            <a:pPr>
              <a:buFont typeface="Arial" pitchFamily="34" charset="0"/>
              <a:buChar char="•"/>
            </a:pPr>
            <a:r>
              <a:rPr lang="el-GR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Οι Ναυπηγοί παραμένουν διαχρονικά η ειδικότητα με χαρακτηριστικά της «πλήρους απασχόλησης».</a:t>
            </a:r>
          </a:p>
          <a:p>
            <a:pPr>
              <a:buFont typeface="Arial" pitchFamily="34" charset="0"/>
              <a:buChar char="•"/>
            </a:pPr>
            <a:r>
              <a:rPr lang="el-GR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Ο αριθμός των ανενεργών οφείλεται στο γεγονός ότι ένας σημαντικός αριθμός διπλωματούχων πραγματοποιεί μεταπτυχιακές/διδακτορικές σπουδές. </a:t>
            </a:r>
          </a:p>
          <a:p>
            <a:endParaRPr lang="el-GR" dirty="0"/>
          </a:p>
        </p:txBody>
      </p:sp>
      <p:sp>
        <p:nvSpPr>
          <p:cNvPr id="6" name="5 - Βέλος προς τα επάνω"/>
          <p:cNvSpPr/>
          <p:nvPr/>
        </p:nvSpPr>
        <p:spPr>
          <a:xfrm>
            <a:off x="2362200" y="4724400"/>
            <a:ext cx="76200" cy="228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TextBox"/>
          <p:cNvSpPr txBox="1"/>
          <p:nvPr/>
        </p:nvSpPr>
        <p:spPr>
          <a:xfrm>
            <a:off x="2362200" y="4648200"/>
            <a:ext cx="1005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 </a:t>
            </a:r>
            <a:r>
              <a:rPr lang="el-GR" dirty="0" smtClean="0">
                <a:latin typeface="Cambria" pitchFamily="18" charset="0"/>
                <a:ea typeface="Cambria" pitchFamily="18" charset="0"/>
              </a:rPr>
              <a:t>6,2% εργαζόμενων          5,4% ανέργων     0,8% ανενεργών     </a:t>
            </a:r>
            <a:endParaRPr lang="el-GR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8" name="7 - Βέλος προς τα κάτω"/>
          <p:cNvSpPr/>
          <p:nvPr/>
        </p:nvSpPr>
        <p:spPr>
          <a:xfrm>
            <a:off x="4724400" y="4724400"/>
            <a:ext cx="76200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Βέλος προς τα κάτω"/>
          <p:cNvSpPr/>
          <p:nvPr/>
        </p:nvSpPr>
        <p:spPr>
          <a:xfrm>
            <a:off x="6400800" y="4724400"/>
            <a:ext cx="76200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3" y="6230114"/>
            <a:ext cx="1271748" cy="618125"/>
          </a:xfrm>
          <a:prstGeom prst="rect">
            <a:avLst/>
          </a:prstGeom>
        </p:spPr>
      </p:pic>
      <p:sp>
        <p:nvSpPr>
          <p:cNvPr id="3" name="2 - Ορθογώνιο"/>
          <p:cNvSpPr/>
          <p:nvPr/>
        </p:nvSpPr>
        <p:spPr>
          <a:xfrm>
            <a:off x="381000" y="304800"/>
            <a:ext cx="1135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2088" lvl="1"/>
            <a:r>
              <a:rPr lang="el-GR" sz="3200" b="1" spc="-5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Σημερινή κατάσταση εργασίας</a:t>
            </a:r>
            <a:r>
              <a:rPr lang="el-GR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el-GR" sz="3200" spc="-5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Οι άνεργοι διπλωματούχοι</a:t>
            </a:r>
          </a:p>
        </p:txBody>
      </p:sp>
      <p:graphicFrame>
        <p:nvGraphicFramePr>
          <p:cNvPr id="4" name="3 - Γράφημα"/>
          <p:cNvGraphicFramePr/>
          <p:nvPr>
            <p:extLst>
              <p:ext uri="{D42A27DB-BD31-4B8C-83A1-F6EECF244321}">
                <p14:modId xmlns:p14="http://schemas.microsoft.com/office/powerpoint/2010/main" val="2810407845"/>
              </p:ext>
            </p:extLst>
          </p:nvPr>
        </p:nvGraphicFramePr>
        <p:xfrm>
          <a:off x="685800" y="1066800"/>
          <a:ext cx="3886200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4 - Γράφημα"/>
          <p:cNvGraphicFramePr/>
          <p:nvPr>
            <p:extLst>
              <p:ext uri="{D42A27DB-BD31-4B8C-83A1-F6EECF244321}">
                <p14:modId xmlns:p14="http://schemas.microsoft.com/office/powerpoint/2010/main" val="4153202305"/>
              </p:ext>
            </p:extLst>
          </p:nvPr>
        </p:nvGraphicFramePr>
        <p:xfrm>
          <a:off x="5562600" y="990600"/>
          <a:ext cx="58674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6 - TextBox"/>
          <p:cNvSpPr txBox="1"/>
          <p:nvPr/>
        </p:nvSpPr>
        <p:spPr>
          <a:xfrm>
            <a:off x="6172200" y="3352800"/>
            <a:ext cx="5486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 smtClean="0">
                <a:latin typeface="Cambria" pitchFamily="18" charset="0"/>
                <a:ea typeface="Cambria" pitchFamily="18" charset="0"/>
              </a:rPr>
              <a:t>Οι παράγοντες που αυξάνουν έντονα την πιθανότητα κάποιος διπλωματούχος να είναι άνεργος   </a:t>
            </a:r>
          </a:p>
          <a:p>
            <a:endParaRPr lang="el-GR" dirty="0" smtClean="0">
              <a:latin typeface="Cambria" pitchFamily="18" charset="0"/>
              <a:ea typeface="Cambria" pitchFamily="18" charset="0"/>
            </a:endParaRPr>
          </a:p>
          <a:p>
            <a:r>
              <a:rPr lang="el-GR" dirty="0" smtClean="0">
                <a:latin typeface="Cambria" pitchFamily="18" charset="0"/>
                <a:ea typeface="Cambria" pitchFamily="18" charset="0"/>
              </a:rPr>
              <a:t>(1) Η μέση διάρκεια σπουδών (συνήθως πάνω από 8 έτη). </a:t>
            </a:r>
          </a:p>
          <a:p>
            <a:r>
              <a:rPr lang="el-GR" dirty="0" smtClean="0">
                <a:latin typeface="Cambria" pitchFamily="18" charset="0"/>
                <a:ea typeface="Cambria" pitchFamily="18" charset="0"/>
              </a:rPr>
              <a:t>(2) Αντίθετα, το φύλο, η οικογενειακή κατάσταση, και ο μεταπτυχιακός ή διδακτορικός τίτλος δεν φαίνεται να σχετίζονται με την ανεργία. </a:t>
            </a:r>
          </a:p>
          <a:p>
            <a:endParaRPr lang="el-GR" dirty="0"/>
          </a:p>
        </p:txBody>
      </p:sp>
      <p:graphicFrame>
        <p:nvGraphicFramePr>
          <p:cNvPr id="8" name="Γράφημα 7">
            <a:extLst>
              <a:ext uri="{FF2B5EF4-FFF2-40B4-BE49-F238E27FC236}">
                <a16:creationId xmlns:a16="http://schemas.microsoft.com/office/drawing/2014/main" id="{054276B3-6F2B-3DC1-5EBF-D5702AB2F6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8958551"/>
              </p:ext>
            </p:extLst>
          </p:nvPr>
        </p:nvGraphicFramePr>
        <p:xfrm>
          <a:off x="533400" y="3352800"/>
          <a:ext cx="52197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3" y="6230114"/>
            <a:ext cx="1271748" cy="618125"/>
          </a:xfrm>
          <a:prstGeom prst="rect">
            <a:avLst/>
          </a:prstGeom>
        </p:spPr>
      </p:pic>
      <p:sp>
        <p:nvSpPr>
          <p:cNvPr id="3" name="2 - Ορθογώνιο"/>
          <p:cNvSpPr/>
          <p:nvPr/>
        </p:nvSpPr>
        <p:spPr>
          <a:xfrm>
            <a:off x="228600" y="228600"/>
            <a:ext cx="11506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2088" lvl="1"/>
            <a:r>
              <a:rPr lang="el-GR" sz="3200" b="1" spc="-5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Σημερινή κατάσταση εργασίας</a:t>
            </a:r>
            <a:r>
              <a:rPr lang="el-GR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el-GR" sz="3200" spc="-5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Οι ανενεργοί διπλωματούχοι</a:t>
            </a:r>
          </a:p>
        </p:txBody>
      </p:sp>
      <p:graphicFrame>
        <p:nvGraphicFramePr>
          <p:cNvPr id="4" name="2 - Γράφημα"/>
          <p:cNvGraphicFramePr/>
          <p:nvPr>
            <p:extLst>
              <p:ext uri="{D42A27DB-BD31-4B8C-83A1-F6EECF244321}">
                <p14:modId xmlns:p14="http://schemas.microsoft.com/office/powerpoint/2010/main" val="2332594325"/>
              </p:ext>
            </p:extLst>
          </p:nvPr>
        </p:nvGraphicFramePr>
        <p:xfrm>
          <a:off x="533400" y="1066800"/>
          <a:ext cx="51054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3 - Γράφημα"/>
          <p:cNvGraphicFramePr/>
          <p:nvPr/>
        </p:nvGraphicFramePr>
        <p:xfrm>
          <a:off x="6324600" y="1066800"/>
          <a:ext cx="48768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5 - Ορθογώνιο"/>
          <p:cNvSpPr/>
          <p:nvPr/>
        </p:nvSpPr>
        <p:spPr>
          <a:xfrm>
            <a:off x="685800" y="3505200"/>
            <a:ext cx="16385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000" b="1" i="1" dirty="0" smtClean="0">
                <a:latin typeface="Cambria" pitchFamily="18" charset="0"/>
                <a:ea typeface="Cambria" pitchFamily="18" charset="0"/>
              </a:rPr>
              <a:t>Λόγοι μη ενεργοποίησης </a:t>
            </a:r>
            <a:endParaRPr lang="el-GR" sz="1000" b="1" i="1" dirty="0">
              <a:latin typeface="Cambria" pitchFamily="18" charset="0"/>
              <a:ea typeface="Cambria" pitchFamily="18" charset="0"/>
            </a:endParaRPr>
          </a:p>
        </p:txBody>
      </p:sp>
      <p:graphicFrame>
        <p:nvGraphicFramePr>
          <p:cNvPr id="8" name="4 - Γράφημα"/>
          <p:cNvGraphicFramePr/>
          <p:nvPr/>
        </p:nvGraphicFramePr>
        <p:xfrm>
          <a:off x="533400" y="3886200"/>
          <a:ext cx="50292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9 - TextBox"/>
          <p:cNvSpPr txBox="1"/>
          <p:nvPr/>
        </p:nvSpPr>
        <p:spPr>
          <a:xfrm>
            <a:off x="6324600" y="4114800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/>
              <a:t> </a:t>
            </a:r>
            <a:r>
              <a:rPr lang="el-GR" dirty="0" smtClean="0">
                <a:latin typeface="Cambria" pitchFamily="18" charset="0"/>
                <a:ea typeface="Cambria" pitchFamily="18" charset="0"/>
              </a:rPr>
              <a:t>Μέση ηλικία 33,5 έτη (ελαφρά χαμηλότερο από σύνολο) 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latin typeface="Cambria" pitchFamily="18" charset="0"/>
                <a:ea typeface="Cambria" pitchFamily="18" charset="0"/>
              </a:rPr>
              <a:t> 50% άνδρες/ 50% γυναίκες </a:t>
            </a:r>
          </a:p>
          <a:p>
            <a:endParaRPr lang="el-GR" dirty="0"/>
          </a:p>
        </p:txBody>
      </p:sp>
      <p:sp>
        <p:nvSpPr>
          <p:cNvPr id="2" name="Κάτω βέλος 1"/>
          <p:cNvSpPr/>
          <p:nvPr/>
        </p:nvSpPr>
        <p:spPr>
          <a:xfrm>
            <a:off x="1447800" y="858199"/>
            <a:ext cx="1524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Κάτω βέλος 6"/>
          <p:cNvSpPr/>
          <p:nvPr/>
        </p:nvSpPr>
        <p:spPr>
          <a:xfrm>
            <a:off x="2209800" y="990600"/>
            <a:ext cx="11459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739" y="6336339"/>
            <a:ext cx="1271748" cy="447439"/>
          </a:xfrm>
          <a:prstGeom prst="rect">
            <a:avLst/>
          </a:prstGeom>
        </p:spPr>
      </p:pic>
      <p:sp>
        <p:nvSpPr>
          <p:cNvPr id="3" name="2 - Ορθογώνιο"/>
          <p:cNvSpPr/>
          <p:nvPr/>
        </p:nvSpPr>
        <p:spPr>
          <a:xfrm>
            <a:off x="304800" y="381000"/>
            <a:ext cx="97127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92088" lvl="1"/>
            <a:r>
              <a:rPr lang="el-GR" sz="3200" b="1" spc="-5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Σημερινή κατάσταση εργασίας</a:t>
            </a:r>
            <a:r>
              <a:rPr lang="el-GR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el-GR" sz="3200" spc="-5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Σχέσεις εργασίας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485594"/>
              </p:ext>
            </p:extLst>
          </p:nvPr>
        </p:nvGraphicFramePr>
        <p:xfrm>
          <a:off x="609600" y="1142998"/>
          <a:ext cx="8458199" cy="2715412"/>
        </p:xfrm>
        <a:graphic>
          <a:graphicData uri="http://schemas.openxmlformats.org/drawingml/2006/table">
            <a:tbl>
              <a:tblPr/>
              <a:tblGrid>
                <a:gridCol w="4107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7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7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76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76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636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Σχέση εργασίας</a:t>
                      </a:r>
                      <a:endParaRPr kumimoji="0" lang="el-G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1991-1995</a:t>
                      </a:r>
                      <a:endParaRPr kumimoji="0" lang="el-G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1996-2001</a:t>
                      </a:r>
                      <a:endParaRPr kumimoji="0" lang="el-G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2002 - 2010</a:t>
                      </a:r>
                      <a:endParaRPr kumimoji="0" lang="el-G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2011-2019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6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 dirty="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Ελεύθερος επαγγελματίας με προσωπικό (με συνεργάτες/συνεργάτη)</a:t>
                      </a:r>
                      <a:endParaRPr lang="el-GR" sz="1800" kern="100" dirty="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 dirty="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9,1%</a:t>
                      </a:r>
                      <a:endParaRPr lang="el-GR" sz="1800" kern="100" dirty="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 dirty="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7,4%</a:t>
                      </a:r>
                      <a:endParaRPr lang="el-GR" sz="1800" kern="100" dirty="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8,7%</a:t>
                      </a:r>
                      <a:endParaRPr lang="el-GR" sz="1800" kern="10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kern="100" dirty="0">
                          <a:solidFill>
                            <a:srgbClr val="FF0000"/>
                          </a:solidFill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7,1%</a:t>
                      </a:r>
                      <a:endParaRPr lang="el-GR" sz="1800" b="1" kern="100" dirty="0">
                        <a:solidFill>
                          <a:srgbClr val="FF0000"/>
                        </a:solidFill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2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 dirty="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Ελεύθερος επαγγελματίας χωρίς προσωπικό</a:t>
                      </a:r>
                      <a:endParaRPr lang="el-GR" sz="1800" kern="100" dirty="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 dirty="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18,4%</a:t>
                      </a:r>
                      <a:endParaRPr lang="el-GR" sz="1800" kern="100" dirty="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 dirty="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16,7%</a:t>
                      </a:r>
                      <a:endParaRPr lang="el-GR" sz="1800" kern="100" dirty="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21,2%</a:t>
                      </a:r>
                      <a:endParaRPr lang="el-GR" sz="1800" kern="10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kern="100" dirty="0">
                          <a:solidFill>
                            <a:srgbClr val="FF0000"/>
                          </a:solidFill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14%</a:t>
                      </a:r>
                      <a:endParaRPr lang="el-GR" sz="1800" b="1" kern="100" dirty="0">
                        <a:solidFill>
                          <a:srgbClr val="FF0000"/>
                        </a:solidFill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2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 dirty="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Οιονεί μισθωτός</a:t>
                      </a:r>
                      <a:endParaRPr lang="el-GR" sz="1800" kern="100" dirty="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27,3%</a:t>
                      </a:r>
                      <a:endParaRPr lang="el-GR" sz="1800" kern="10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26,6%</a:t>
                      </a:r>
                      <a:endParaRPr lang="el-GR" sz="1800" kern="10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28,8%</a:t>
                      </a:r>
                      <a:endParaRPr lang="el-GR" sz="1800" kern="10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kern="100" dirty="0">
                          <a:solidFill>
                            <a:srgbClr val="FF0000"/>
                          </a:solidFill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13,7%</a:t>
                      </a:r>
                      <a:endParaRPr lang="el-GR" sz="1800" b="1" kern="100" dirty="0">
                        <a:solidFill>
                          <a:srgbClr val="FF0000"/>
                        </a:solidFill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2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 dirty="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Μόνιμος δημόσιος υπάλληλος</a:t>
                      </a:r>
                      <a:endParaRPr lang="el-GR" sz="1800" kern="100" dirty="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5,5%</a:t>
                      </a:r>
                      <a:endParaRPr lang="el-GR" sz="1800" kern="10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10,6%</a:t>
                      </a:r>
                      <a:endParaRPr lang="el-GR" sz="1800" kern="10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3,6%</a:t>
                      </a:r>
                      <a:endParaRPr lang="el-GR" sz="1800" kern="10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kern="100" dirty="0">
                          <a:solidFill>
                            <a:srgbClr val="00B0F0"/>
                          </a:solidFill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3,2%</a:t>
                      </a:r>
                      <a:endParaRPr lang="el-GR" sz="1800" b="1" kern="100" dirty="0">
                        <a:solidFill>
                          <a:srgbClr val="00B0F0"/>
                        </a:solidFill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82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 dirty="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Μισθωτός με σύμβαση αορίστου χρόνου (δημόσιος τομέας)</a:t>
                      </a:r>
                      <a:endParaRPr lang="el-GR" sz="1800" kern="100" dirty="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200" kern="100" dirty="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 dirty="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34,1%</a:t>
                      </a:r>
                      <a:endParaRPr lang="el-GR" sz="1800" kern="100" dirty="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7,4%</a:t>
                      </a:r>
                      <a:endParaRPr lang="el-GR" sz="1800" kern="10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1,1%</a:t>
                      </a:r>
                      <a:endParaRPr lang="el-GR" sz="1800" kern="10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kern="100" dirty="0">
                          <a:solidFill>
                            <a:schemeClr val="tx1"/>
                          </a:solidFill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0%</a:t>
                      </a:r>
                      <a:endParaRPr lang="el-GR" sz="1800" b="1" kern="100" dirty="0">
                        <a:solidFill>
                          <a:schemeClr val="tx1"/>
                        </a:solidFill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82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 dirty="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Μισθωτός με σύμβαση αορίστου χρόνου (ιδιωτικός τομέας)</a:t>
                      </a:r>
                      <a:endParaRPr lang="el-GR" sz="1800" kern="100" dirty="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 dirty="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26,7%</a:t>
                      </a:r>
                      <a:endParaRPr lang="el-GR" sz="1800" kern="100" dirty="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30,6%</a:t>
                      </a:r>
                      <a:endParaRPr lang="el-GR" sz="1800" kern="10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kern="100" dirty="0">
                          <a:solidFill>
                            <a:srgbClr val="00B0F0"/>
                          </a:solidFill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55%</a:t>
                      </a:r>
                      <a:endParaRPr lang="el-GR" sz="1800" b="1" kern="100" dirty="0">
                        <a:solidFill>
                          <a:srgbClr val="00B0F0"/>
                        </a:solidFill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82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Μισθωτός με σύμβαση ορισμένου χρόνου (δημόσιος τομέας)</a:t>
                      </a:r>
                      <a:endParaRPr lang="el-GR" sz="1800" kern="10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200" kern="100" dirty="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 dirty="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5,7%</a:t>
                      </a:r>
                      <a:endParaRPr lang="el-GR" sz="1800" kern="100" dirty="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 dirty="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3,7%</a:t>
                      </a:r>
                      <a:endParaRPr lang="el-GR" sz="1800" kern="100" dirty="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 dirty="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0,6%</a:t>
                      </a:r>
                      <a:endParaRPr lang="el-GR" sz="1800" kern="100" dirty="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 dirty="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0%</a:t>
                      </a:r>
                      <a:endParaRPr lang="el-GR" sz="1800" kern="100" dirty="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6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 dirty="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Μισθωτός με σύμβαση ορισμένου χρόνου (ιδιωτικός τομέας)</a:t>
                      </a:r>
                      <a:endParaRPr lang="el-GR" sz="1800" kern="100" dirty="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 dirty="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1,1%</a:t>
                      </a:r>
                      <a:endParaRPr lang="el-GR" sz="1800" kern="100" dirty="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 dirty="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5,4%</a:t>
                      </a:r>
                      <a:endParaRPr lang="el-GR" sz="1800" kern="100" dirty="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kern="100" dirty="0">
                          <a:solidFill>
                            <a:srgbClr val="00B0F0"/>
                          </a:solidFill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7%</a:t>
                      </a:r>
                      <a:endParaRPr lang="el-GR" sz="1800" b="1" kern="100" dirty="0">
                        <a:solidFill>
                          <a:srgbClr val="00B0F0"/>
                        </a:solidFill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4 - TextBox"/>
          <p:cNvSpPr txBox="1"/>
          <p:nvPr/>
        </p:nvSpPr>
        <p:spPr>
          <a:xfrm>
            <a:off x="9601200" y="1066800"/>
            <a:ext cx="25146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500" dirty="0" smtClean="0">
                <a:latin typeface="Cambria" pitchFamily="18" charset="0"/>
                <a:ea typeface="Cambria" pitchFamily="18" charset="0"/>
              </a:rPr>
              <a:t>Η περίοδος 2011-2019 παρουσιάζει:</a:t>
            </a:r>
          </a:p>
          <a:p>
            <a:r>
              <a:rPr lang="el-GR" sz="1500" dirty="0" smtClean="0">
                <a:latin typeface="Cambria" pitchFamily="18" charset="0"/>
                <a:ea typeface="Cambria" pitchFamily="18" charset="0"/>
              </a:rPr>
              <a:t>(1) </a:t>
            </a:r>
            <a:r>
              <a:rPr lang="el-GR" sz="1500" dirty="0" smtClean="0">
                <a:latin typeface="Cambria" pitchFamily="18" charset="0"/>
                <a:ea typeface="Cambria" pitchFamily="18" charset="0"/>
              </a:rPr>
              <a:t>Τα χαμηλότερα ποσοστ</a:t>
            </a:r>
            <a:r>
              <a:rPr lang="el-GR" sz="1500" dirty="0">
                <a:latin typeface="Cambria" pitchFamily="18" charset="0"/>
                <a:ea typeface="Cambria" pitchFamily="18" charset="0"/>
              </a:rPr>
              <a:t>ά</a:t>
            </a:r>
            <a:r>
              <a:rPr lang="el-GR" sz="15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l-GR" sz="1500" dirty="0" smtClean="0">
                <a:latin typeface="Cambria" pitchFamily="18" charset="0"/>
                <a:ea typeface="Cambria" pitchFamily="18" charset="0"/>
              </a:rPr>
              <a:t>ελευθέρων επαγγελματιών.</a:t>
            </a:r>
          </a:p>
          <a:p>
            <a:r>
              <a:rPr lang="el-GR" sz="1500" dirty="0" smtClean="0">
                <a:latin typeface="Cambria" pitchFamily="18" charset="0"/>
                <a:ea typeface="Cambria" pitchFamily="18" charset="0"/>
              </a:rPr>
              <a:t>(2) </a:t>
            </a:r>
            <a:r>
              <a:rPr lang="el-GR" sz="1500" dirty="0" smtClean="0">
                <a:latin typeface="Cambria" pitchFamily="18" charset="0"/>
                <a:ea typeface="Cambria" pitchFamily="18" charset="0"/>
              </a:rPr>
              <a:t>Τα υψηλότερα ποσοστά </a:t>
            </a:r>
            <a:r>
              <a:rPr lang="el-GR" sz="1500" dirty="0" smtClean="0">
                <a:latin typeface="Cambria" pitchFamily="18" charset="0"/>
                <a:ea typeface="Cambria" pitchFamily="18" charset="0"/>
              </a:rPr>
              <a:t>μισθωτών αορίστου χρόνου</a:t>
            </a:r>
            <a:r>
              <a:rPr lang="en-US" sz="1500" dirty="0" smtClean="0">
                <a:latin typeface="Cambria" pitchFamily="18" charset="0"/>
                <a:ea typeface="Cambria" pitchFamily="18" charset="0"/>
              </a:rPr>
              <a:t>.</a:t>
            </a:r>
            <a:endParaRPr lang="el-GR" sz="1500" dirty="0" smtClean="0">
              <a:latin typeface="Cambria" pitchFamily="18" charset="0"/>
              <a:ea typeface="Cambria" pitchFamily="18" charset="0"/>
            </a:endParaRPr>
          </a:p>
          <a:p>
            <a:r>
              <a:rPr lang="el-GR" sz="1500" dirty="0" smtClean="0">
                <a:latin typeface="Cambria" pitchFamily="18" charset="0"/>
                <a:ea typeface="Cambria" pitchFamily="18" charset="0"/>
              </a:rPr>
              <a:t>(3) </a:t>
            </a:r>
            <a:r>
              <a:rPr lang="el-GR" sz="1500" dirty="0" smtClean="0">
                <a:latin typeface="Cambria" pitchFamily="18" charset="0"/>
                <a:ea typeface="Cambria" pitchFamily="18" charset="0"/>
              </a:rPr>
              <a:t>Τα χαμηλότερα ποσοστά </a:t>
            </a:r>
            <a:r>
              <a:rPr lang="el-GR" sz="1500" dirty="0" smtClean="0">
                <a:latin typeface="Cambria" pitchFamily="18" charset="0"/>
                <a:ea typeface="Cambria" pitchFamily="18" charset="0"/>
              </a:rPr>
              <a:t>δημοσίων υπαλλήλων.</a:t>
            </a:r>
          </a:p>
          <a:p>
            <a:r>
              <a:rPr lang="el-GR" sz="1500" dirty="0" smtClean="0">
                <a:latin typeface="Cambria" pitchFamily="18" charset="0"/>
                <a:ea typeface="Cambria" pitchFamily="18" charset="0"/>
              </a:rPr>
              <a:t>(4) </a:t>
            </a:r>
            <a:r>
              <a:rPr lang="el-GR" sz="1500" dirty="0" smtClean="0">
                <a:latin typeface="Cambria" pitchFamily="18" charset="0"/>
                <a:ea typeface="Cambria" pitchFamily="18" charset="0"/>
              </a:rPr>
              <a:t>Τα χαμηλότερα ποσοστά </a:t>
            </a:r>
            <a:r>
              <a:rPr lang="el-GR" sz="1500" dirty="0" smtClean="0">
                <a:latin typeface="Cambria" pitchFamily="18" charset="0"/>
                <a:ea typeface="Cambria" pitchFamily="18" charset="0"/>
              </a:rPr>
              <a:t>των «οιονεί μισθωτών»</a:t>
            </a:r>
            <a:r>
              <a:rPr lang="en-US" sz="1500" dirty="0" smtClean="0">
                <a:latin typeface="Cambria" pitchFamily="18" charset="0"/>
                <a:ea typeface="Cambria" pitchFamily="18" charset="0"/>
              </a:rPr>
              <a:t>.</a:t>
            </a:r>
            <a:r>
              <a:rPr lang="el-GR" sz="1500" dirty="0" smtClean="0">
                <a:latin typeface="Cambria" pitchFamily="18" charset="0"/>
                <a:ea typeface="Cambria" pitchFamily="18" charset="0"/>
              </a:rPr>
              <a:t> </a:t>
            </a:r>
          </a:p>
          <a:p>
            <a:endParaRPr lang="el-GR" sz="1500" dirty="0" smtClean="0">
              <a:latin typeface="Cambria" pitchFamily="18" charset="0"/>
              <a:ea typeface="Cambria" pitchFamily="18" charset="0"/>
            </a:endParaRPr>
          </a:p>
          <a:p>
            <a:r>
              <a:rPr lang="el-GR" sz="1500" b="1" dirty="0">
                <a:latin typeface="Cambria" pitchFamily="18" charset="0"/>
                <a:ea typeface="Cambria" pitchFamily="18" charset="0"/>
              </a:rPr>
              <a:t>*</a:t>
            </a:r>
            <a:r>
              <a:rPr lang="el-GR" sz="1500" b="1" dirty="0" smtClean="0">
                <a:latin typeface="Cambria" pitchFamily="18" charset="0"/>
                <a:ea typeface="Cambria" pitchFamily="18" charset="0"/>
              </a:rPr>
              <a:t> Σημαντική μείωση των ευέλικτων σχέσεων εργασίας</a:t>
            </a:r>
          </a:p>
          <a:p>
            <a:endParaRPr lang="el-GR" dirty="0"/>
          </a:p>
        </p:txBody>
      </p:sp>
      <p:graphicFrame>
        <p:nvGraphicFramePr>
          <p:cNvPr id="7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798349"/>
              </p:ext>
            </p:extLst>
          </p:nvPr>
        </p:nvGraphicFramePr>
        <p:xfrm>
          <a:off x="609600" y="3962401"/>
          <a:ext cx="8534401" cy="2739898"/>
        </p:xfrm>
        <a:graphic>
          <a:graphicData uri="http://schemas.openxmlformats.org/drawingml/2006/table">
            <a:tbl>
              <a:tblPr/>
              <a:tblGrid>
                <a:gridCol w="1124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9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18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25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94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196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92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 dirty="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Ειδικότητα</a:t>
                      </a:r>
                      <a:endParaRPr lang="el-GR" sz="1800" kern="100" dirty="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 dirty="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Ελεύθερος Επαγγελματίας με προσωπικό</a:t>
                      </a:r>
                      <a:endParaRPr lang="el-GR" sz="1800" kern="100" dirty="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Ελεύθερος Επαγγελματίας χωρίς προσωπικό</a:t>
                      </a:r>
                      <a:endParaRPr lang="el-GR" sz="1800" kern="10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Οιονεί Μισθωτός</a:t>
                      </a:r>
                      <a:endParaRPr lang="el-GR" sz="1800" kern="10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Μόνιμος Δημόσιος Υπάλληλος</a:t>
                      </a:r>
                      <a:endParaRPr lang="el-GR" sz="1800" kern="10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Μισθωτός Ιδιωτικού τομέα με σύμβαση αορίστου χρόνου</a:t>
                      </a:r>
                      <a:endParaRPr lang="el-GR" sz="1800" kern="10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Μισθωτός Ιδιωτικού τομέα με σύμβαση ορισμένου χρόνου</a:t>
                      </a:r>
                      <a:endParaRPr lang="el-GR" sz="1800" kern="10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Πολιτικός</a:t>
                      </a:r>
                      <a:endParaRPr lang="el-GR" sz="1800" kern="10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 dirty="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7,0%</a:t>
                      </a:r>
                      <a:endParaRPr lang="el-GR" sz="1800" kern="100" dirty="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25,0%</a:t>
                      </a:r>
                      <a:endParaRPr lang="el-GR" sz="1800" kern="10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 dirty="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15,7%</a:t>
                      </a:r>
                      <a:endParaRPr lang="el-GR" sz="1800" kern="100" dirty="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4,1%</a:t>
                      </a:r>
                      <a:endParaRPr lang="el-GR" sz="1800" kern="10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40,7%</a:t>
                      </a:r>
                      <a:endParaRPr lang="el-GR" sz="1800" kern="10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 dirty="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7,6%</a:t>
                      </a:r>
                      <a:endParaRPr lang="el-GR" sz="1800" kern="100" dirty="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Αρχιτέκτονας</a:t>
                      </a:r>
                      <a:endParaRPr lang="el-GR" sz="1800" kern="10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kern="100" dirty="0">
                          <a:solidFill>
                            <a:srgbClr val="FF0000"/>
                          </a:solidFill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15,6%</a:t>
                      </a:r>
                      <a:endParaRPr lang="el-GR" sz="1800" b="1" kern="100" dirty="0">
                        <a:solidFill>
                          <a:srgbClr val="FF0000"/>
                        </a:solidFill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kern="100" dirty="0">
                          <a:solidFill>
                            <a:srgbClr val="FF0000"/>
                          </a:solidFill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31,1%</a:t>
                      </a:r>
                      <a:endParaRPr lang="el-GR" sz="1800" b="1" kern="100" dirty="0">
                        <a:solidFill>
                          <a:srgbClr val="FF0000"/>
                        </a:solidFill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kern="100" dirty="0">
                          <a:solidFill>
                            <a:srgbClr val="FF0000"/>
                          </a:solidFill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22,8%</a:t>
                      </a:r>
                      <a:endParaRPr lang="el-GR" sz="1800" b="1" kern="100" dirty="0">
                        <a:solidFill>
                          <a:srgbClr val="FF0000"/>
                        </a:solidFill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0,6%</a:t>
                      </a:r>
                      <a:endParaRPr lang="el-GR" sz="1800" kern="10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26,3%</a:t>
                      </a:r>
                      <a:endParaRPr lang="el-GR" sz="1800" kern="10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3,6%</a:t>
                      </a:r>
                      <a:endParaRPr lang="el-GR" sz="1800" kern="10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Τοπογράφος</a:t>
                      </a:r>
                      <a:endParaRPr lang="el-GR" sz="1800" kern="10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 dirty="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8,2%</a:t>
                      </a:r>
                      <a:endParaRPr lang="el-GR" sz="1800" kern="100" dirty="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 dirty="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27,8%</a:t>
                      </a:r>
                      <a:endParaRPr lang="el-GR" sz="1800" kern="100" dirty="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 dirty="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16,5%</a:t>
                      </a:r>
                      <a:endParaRPr lang="el-GR" sz="1800" kern="100" dirty="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kern="100" dirty="0">
                          <a:solidFill>
                            <a:srgbClr val="FF0000"/>
                          </a:solidFill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8,2%</a:t>
                      </a:r>
                      <a:endParaRPr lang="el-GR" sz="1800" b="1" kern="100" dirty="0">
                        <a:solidFill>
                          <a:srgbClr val="FF0000"/>
                        </a:solidFill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33,0%</a:t>
                      </a:r>
                      <a:endParaRPr lang="el-GR" sz="1800" kern="10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6,2%</a:t>
                      </a:r>
                      <a:endParaRPr lang="el-GR" sz="1800" kern="10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Ηλεκτρολόγος</a:t>
                      </a:r>
                      <a:endParaRPr lang="el-GR" sz="1800" kern="10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5,5%</a:t>
                      </a:r>
                      <a:endParaRPr lang="el-GR" sz="1800" kern="10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 dirty="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6,4%</a:t>
                      </a:r>
                      <a:endParaRPr lang="el-GR" sz="1800" kern="100" dirty="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 dirty="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11,0%</a:t>
                      </a:r>
                      <a:endParaRPr lang="el-GR" sz="1800" kern="100" dirty="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2,8%</a:t>
                      </a:r>
                      <a:endParaRPr lang="el-GR" sz="1800" kern="10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69,3%</a:t>
                      </a:r>
                      <a:endParaRPr lang="el-GR" sz="1800" kern="10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5,0%</a:t>
                      </a:r>
                      <a:endParaRPr lang="el-GR" sz="1800" kern="10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Μηχανολόγος</a:t>
                      </a:r>
                      <a:endParaRPr lang="el-GR" sz="1800" kern="10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7,1%</a:t>
                      </a:r>
                      <a:endParaRPr lang="el-GR" sz="1800" kern="10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 dirty="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7,1%</a:t>
                      </a:r>
                      <a:endParaRPr lang="el-GR" sz="1800" kern="100" dirty="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 dirty="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9,5%</a:t>
                      </a:r>
                      <a:endParaRPr lang="el-GR" sz="1800" kern="100" dirty="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6,0%</a:t>
                      </a:r>
                      <a:endParaRPr lang="el-GR" sz="1800" kern="10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64,3%</a:t>
                      </a:r>
                      <a:endParaRPr lang="el-GR" sz="1800" kern="10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6,0%</a:t>
                      </a:r>
                      <a:endParaRPr lang="el-GR" sz="1800" kern="10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1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Χημικός</a:t>
                      </a:r>
                      <a:endParaRPr lang="el-GR" sz="1800" kern="10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4,2%</a:t>
                      </a:r>
                      <a:endParaRPr lang="el-GR" sz="1800" kern="10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 dirty="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5,6%</a:t>
                      </a:r>
                      <a:endParaRPr lang="el-GR" sz="1800" kern="100" dirty="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 dirty="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8,5%</a:t>
                      </a:r>
                      <a:endParaRPr lang="el-GR" sz="1800" kern="100" dirty="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 dirty="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2,1%</a:t>
                      </a:r>
                      <a:endParaRPr lang="el-GR" sz="1800" kern="100" dirty="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71,1%</a:t>
                      </a:r>
                      <a:endParaRPr lang="el-GR" sz="1800" kern="10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8,5%</a:t>
                      </a:r>
                      <a:endParaRPr lang="el-GR" sz="1800" kern="10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1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Μεταλλειολόγος</a:t>
                      </a:r>
                      <a:endParaRPr lang="el-GR" sz="1800" kern="10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5,6%</a:t>
                      </a:r>
                      <a:endParaRPr lang="el-GR" sz="1800" kern="10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7,8%</a:t>
                      </a:r>
                      <a:endParaRPr lang="el-GR" sz="1800" kern="10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 dirty="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20,0%</a:t>
                      </a:r>
                      <a:endParaRPr lang="el-GR" sz="1800" kern="100" dirty="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 dirty="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0,0%</a:t>
                      </a:r>
                      <a:endParaRPr lang="el-GR" sz="1800" kern="100" dirty="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 dirty="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58,9%</a:t>
                      </a:r>
                      <a:endParaRPr lang="el-GR" sz="1800" kern="100" dirty="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7,8%</a:t>
                      </a:r>
                      <a:endParaRPr lang="el-GR" sz="1800" kern="10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1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Ναυπηγός</a:t>
                      </a:r>
                      <a:endParaRPr lang="el-GR" sz="1800" kern="10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4,0%</a:t>
                      </a:r>
                      <a:endParaRPr lang="el-GR" sz="1800" kern="10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7,0%</a:t>
                      </a:r>
                      <a:endParaRPr lang="el-GR" sz="1800" kern="10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7,0%</a:t>
                      </a:r>
                      <a:endParaRPr lang="el-GR" sz="1800" kern="10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 dirty="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1,0%</a:t>
                      </a:r>
                      <a:endParaRPr lang="el-GR" sz="1800" kern="100" dirty="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kern="100" dirty="0">
                          <a:solidFill>
                            <a:srgbClr val="FF0000"/>
                          </a:solidFill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76,0%</a:t>
                      </a:r>
                      <a:endParaRPr lang="el-GR" sz="1800" b="1" kern="100" dirty="0">
                        <a:solidFill>
                          <a:srgbClr val="FF0000"/>
                        </a:solidFill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 dirty="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5,0%</a:t>
                      </a:r>
                      <a:endParaRPr lang="el-GR" sz="1800" kern="100" dirty="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1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ΣΕΜΦΕ</a:t>
                      </a:r>
                      <a:endParaRPr lang="el-GR" sz="1800" kern="10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3,4%</a:t>
                      </a:r>
                      <a:endParaRPr lang="el-GR" sz="1800" kern="10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4,5%</a:t>
                      </a:r>
                      <a:endParaRPr lang="el-GR" sz="1800" kern="10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13,6%</a:t>
                      </a:r>
                      <a:endParaRPr lang="el-GR" sz="1800" kern="10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4,5%</a:t>
                      </a:r>
                      <a:endParaRPr lang="el-GR" sz="1800" kern="10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54,5%</a:t>
                      </a:r>
                      <a:endParaRPr lang="el-GR" sz="1800" kern="100"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kern="100" dirty="0">
                          <a:solidFill>
                            <a:srgbClr val="FF0000"/>
                          </a:solidFill>
                          <a:latin typeface="Cambria" pitchFamily="18" charset="0"/>
                          <a:ea typeface="Cambria" pitchFamily="18" charset="0"/>
                          <a:cs typeface="Arial"/>
                        </a:rPr>
                        <a:t>19,3%</a:t>
                      </a:r>
                      <a:endParaRPr lang="el-GR" sz="1800" b="1" kern="100" dirty="0">
                        <a:solidFill>
                          <a:srgbClr val="FF0000"/>
                        </a:solidFill>
                        <a:latin typeface="Cambria" pitchFamily="18" charset="0"/>
                        <a:ea typeface="Cambria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304800" y="228600"/>
            <a:ext cx="1127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2088" lvl="1"/>
            <a:r>
              <a:rPr lang="el-GR" sz="3200" b="1" spc="-5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Σημερινή κατάσταση εργασίας</a:t>
            </a:r>
            <a:r>
              <a:rPr lang="el-GR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el-GR" sz="3200" spc="-5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Αντικείμενο απασχόλησης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425756"/>
              </p:ext>
            </p:extLst>
          </p:nvPr>
        </p:nvGraphicFramePr>
        <p:xfrm>
          <a:off x="533400" y="1066801"/>
          <a:ext cx="10439400" cy="2272905"/>
        </p:xfrm>
        <a:graphic>
          <a:graphicData uri="http://schemas.openxmlformats.org/drawingml/2006/table">
            <a:tbl>
              <a:tblPr/>
              <a:tblGrid>
                <a:gridCol w="1639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2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0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462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49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Ειδικότητα</a:t>
                      </a:r>
                    </a:p>
                  </a:txBody>
                  <a:tcPr marL="63230" marR="6323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Ειδικότητες μηχανικών</a:t>
                      </a:r>
                    </a:p>
                  </a:txBody>
                  <a:tcPr marL="63230" marR="632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Ειδικότητα μηχανικού με οικονομία και διοίκηση</a:t>
                      </a:r>
                    </a:p>
                  </a:txBody>
                  <a:tcPr marL="63230" marR="632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Μη αμιγή αντικείμενα της ειδικότητας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(Οικονομία και Διοίκηση ή άλλο)</a:t>
                      </a:r>
                    </a:p>
                  </a:txBody>
                  <a:tcPr marL="63230" marR="632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6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Πολιτικοί</a:t>
                      </a:r>
                    </a:p>
                  </a:txBody>
                  <a:tcPr marL="63230" marR="632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1400" b="1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75,6%</a:t>
                      </a:r>
                      <a:endParaRPr kumimoji="0" lang="el-GR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3230" marR="632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1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14,0%</a:t>
                      </a:r>
                    </a:p>
                  </a:txBody>
                  <a:tcPr marL="63230" marR="632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1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10,4%</a:t>
                      </a:r>
                    </a:p>
                  </a:txBody>
                  <a:tcPr marL="63230" marR="632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6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Αρχιτέκτονες</a:t>
                      </a:r>
                    </a:p>
                  </a:txBody>
                  <a:tcPr marL="63230" marR="632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1400" b="1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85,6%</a:t>
                      </a:r>
                      <a:endParaRPr kumimoji="0" lang="el-GR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3230" marR="632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1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6,0%</a:t>
                      </a:r>
                    </a:p>
                  </a:txBody>
                  <a:tcPr marL="63230" marR="632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1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8,4%</a:t>
                      </a:r>
                    </a:p>
                  </a:txBody>
                  <a:tcPr marL="63230" marR="632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6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Τοπογράφοι</a:t>
                      </a:r>
                    </a:p>
                  </a:txBody>
                  <a:tcPr marL="63230" marR="632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1400" b="1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81,4%</a:t>
                      </a:r>
                      <a:endParaRPr kumimoji="0" lang="el-GR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3230" marR="632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1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7,2%</a:t>
                      </a:r>
                    </a:p>
                  </a:txBody>
                  <a:tcPr marL="63230" marR="632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1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11,4%</a:t>
                      </a:r>
                    </a:p>
                  </a:txBody>
                  <a:tcPr marL="63230" marR="632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6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Ηλεκτρολόγοι</a:t>
                      </a:r>
                    </a:p>
                  </a:txBody>
                  <a:tcPr marL="63230" marR="632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1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69,3%</a:t>
                      </a:r>
                      <a:endParaRPr kumimoji="0" lang="el-GR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3230" marR="632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1400" b="1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17,4%</a:t>
                      </a:r>
                    </a:p>
                  </a:txBody>
                  <a:tcPr marL="63230" marR="632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1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13,4%</a:t>
                      </a:r>
                    </a:p>
                  </a:txBody>
                  <a:tcPr marL="63230" marR="632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6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Μηχανολόγοι</a:t>
                      </a:r>
                    </a:p>
                  </a:txBody>
                  <a:tcPr marL="63230" marR="632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1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72,1%</a:t>
                      </a:r>
                      <a:endParaRPr kumimoji="0" lang="el-GR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3230" marR="632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1400" b="1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19,0%</a:t>
                      </a:r>
                    </a:p>
                  </a:txBody>
                  <a:tcPr marL="63230" marR="632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1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9%</a:t>
                      </a:r>
                    </a:p>
                  </a:txBody>
                  <a:tcPr marL="63230" marR="632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86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Χημικοί</a:t>
                      </a:r>
                    </a:p>
                  </a:txBody>
                  <a:tcPr marL="63230" marR="632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66,2%</a:t>
                      </a:r>
                      <a:endParaRPr kumimoji="0" lang="el-GR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3230" marR="632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1400" b="1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16,2%</a:t>
                      </a:r>
                    </a:p>
                  </a:txBody>
                  <a:tcPr marL="63230" marR="632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17,6%</a:t>
                      </a:r>
                      <a:endParaRPr lang="el-GR" sz="1400" b="1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3230" marR="632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86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Μεταλλειολόγοι</a:t>
                      </a:r>
                    </a:p>
                  </a:txBody>
                  <a:tcPr marL="63230" marR="632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68,9%</a:t>
                      </a:r>
                      <a:endParaRPr kumimoji="0" lang="el-GR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3230" marR="632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1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10,0%</a:t>
                      </a:r>
                    </a:p>
                  </a:txBody>
                  <a:tcPr marL="63230" marR="632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21,1%</a:t>
                      </a:r>
                      <a:endParaRPr lang="el-GR" sz="1400" b="1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3230" marR="632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86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Ναυπηγοί</a:t>
                      </a:r>
                    </a:p>
                  </a:txBody>
                  <a:tcPr marL="63230" marR="632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82,0%</a:t>
                      </a:r>
                      <a:endParaRPr kumimoji="0" lang="el-GR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3230" marR="632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1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9,0%</a:t>
                      </a:r>
                    </a:p>
                  </a:txBody>
                  <a:tcPr marL="63230" marR="632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9%</a:t>
                      </a:r>
                      <a:endParaRPr lang="el-GR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3230" marR="632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86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ΣΕΜΦΕ</a:t>
                      </a:r>
                    </a:p>
                  </a:txBody>
                  <a:tcPr marL="63230" marR="632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77,3%</a:t>
                      </a:r>
                      <a:endParaRPr kumimoji="0" lang="el-GR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3230" marR="632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1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9,1%</a:t>
                      </a:r>
                    </a:p>
                  </a:txBody>
                  <a:tcPr marL="63230" marR="632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13,6%</a:t>
                      </a:r>
                      <a:endParaRPr lang="el-GR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3230" marR="632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647717"/>
                  </a:ext>
                </a:extLst>
              </a:tr>
              <a:tr h="1486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Σύνολο</a:t>
                      </a:r>
                      <a:endParaRPr kumimoji="0" lang="el-G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3230" marR="632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74,9%</a:t>
                      </a:r>
                      <a:endParaRPr kumimoji="0" lang="el-GR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3230" marR="632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1000" b="1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12,9%</a:t>
                      </a:r>
                    </a:p>
                  </a:txBody>
                  <a:tcPr marL="63230" marR="632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12,2%</a:t>
                      </a:r>
                      <a:endParaRPr lang="el-GR" sz="10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3230" marR="632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6 - Ορθογώνιο"/>
          <p:cNvSpPr/>
          <p:nvPr/>
        </p:nvSpPr>
        <p:spPr>
          <a:xfrm>
            <a:off x="685800" y="3276600"/>
            <a:ext cx="10515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Οι Χημικοί, οι Μεταλλειολόγοι και οι διπλωματούχοι της ΣΕΜΦΕ παρουσιάζουν διαχρονικά τα υψηλότερα ποσοστά απασχόλησης σε μη αμιγή αντικείμενα των σπουδών.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Αύξηση της απασχόλησης σε μη αμιγή αντικείμενα (από 7,3% στο 12,2%).</a:t>
            </a:r>
            <a:endParaRPr lang="el-GR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8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474262"/>
              </p:ext>
            </p:extLst>
          </p:nvPr>
        </p:nvGraphicFramePr>
        <p:xfrm>
          <a:off x="609600" y="4114800"/>
          <a:ext cx="10515600" cy="2625316"/>
        </p:xfrm>
        <a:graphic>
          <a:graphicData uri="http://schemas.openxmlformats.org/drawingml/2006/table">
            <a:tbl>
              <a:tblPr/>
              <a:tblGrid>
                <a:gridCol w="3501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56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8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97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2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Αιτίες απασχόλησης σε μη αμιγή αντικείμενα της ειδικότητας </a:t>
                      </a:r>
                    </a:p>
                  </a:txBody>
                  <a:tcPr marL="63230" marR="6323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200" b="1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1996-2001</a:t>
                      </a:r>
                      <a:endParaRPr lang="el-GR" sz="12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200" b="1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2002-2010</a:t>
                      </a:r>
                      <a:endParaRPr lang="el-GR" sz="12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200" b="1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2011-2019</a:t>
                      </a:r>
                      <a:endParaRPr lang="el-GR" sz="12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8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Εξέλιξη από θέσεις μηχανικού σε διοικητικές ή άλλες θέσεις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10,6%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22,7%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Δυσκολίες στην εύρεση εργασίας ως μηχανικός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31,9%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42%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17,5%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Άσκηση ή συνέχιση επιχειρηματικής δραστηριότητας (για τους επιχειρηματίες)</a:t>
                      </a:r>
                      <a:endParaRPr kumimoji="0" lang="el-G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3230" marR="632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5,3%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 6,3%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Υψηλότερες αποδοχές ή καλύτερες συνθήκες εργασίας της παρούσας απασχόλησης</a:t>
                      </a:r>
                      <a:endParaRPr kumimoji="0" lang="el-G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3230" marR="632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22,3%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l-GR" sz="1200" b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17,5%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Έλλειψη ενδιαφέροντος για το αντικείμενο των σπουδών σας/ της ειδικότητας σας</a:t>
                      </a:r>
                      <a:endParaRPr kumimoji="0" lang="el-G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3230" marR="632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 14,9%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Σε προσωπικούς και άλλους λόγους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13,9%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21,2%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9" name="Εικόνα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799" y="6336339"/>
            <a:ext cx="790687" cy="4474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3" y="6230114"/>
            <a:ext cx="1271748" cy="618125"/>
          </a:xfrm>
          <a:prstGeom prst="rect">
            <a:avLst/>
          </a:prstGeom>
        </p:spPr>
      </p:pic>
      <p:sp>
        <p:nvSpPr>
          <p:cNvPr id="4" name="3 - Ορθογώνιο"/>
          <p:cNvSpPr/>
          <p:nvPr/>
        </p:nvSpPr>
        <p:spPr>
          <a:xfrm>
            <a:off x="304800" y="228600"/>
            <a:ext cx="1127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2088" lvl="1"/>
            <a:r>
              <a:rPr lang="el-GR" sz="3200" b="1" spc="-5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Σημερινή κατάσταση εργασίας</a:t>
            </a:r>
            <a:r>
              <a:rPr lang="el-GR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el-GR" sz="3200" spc="-5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Κλάδοι απασχόλησης</a:t>
            </a:r>
          </a:p>
        </p:txBody>
      </p:sp>
      <p:graphicFrame>
        <p:nvGraphicFramePr>
          <p:cNvPr id="6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201968"/>
              </p:ext>
            </p:extLst>
          </p:nvPr>
        </p:nvGraphicFramePr>
        <p:xfrm>
          <a:off x="609600" y="990600"/>
          <a:ext cx="8305800" cy="3042060"/>
        </p:xfrm>
        <a:graphic>
          <a:graphicData uri="http://schemas.openxmlformats.org/drawingml/2006/table">
            <a:tbl>
              <a:tblPr/>
              <a:tblGrid>
                <a:gridCol w="3831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7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71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4178451188"/>
                    </a:ext>
                  </a:extLst>
                </a:gridCol>
              </a:tblGrid>
              <a:tr h="3519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Αρμοδιότητες μηχανικών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1991-1995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1996-2001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2002 - 2010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2011-2019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9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Παραγωγικές δραστηριότητες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5,5%</a:t>
                      </a:r>
                      <a:endParaRPr lang="el-GR" sz="24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3,9%</a:t>
                      </a:r>
                      <a:endParaRPr lang="el-GR" sz="24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2,6%</a:t>
                      </a:r>
                      <a:endParaRPr lang="el-GR" sz="24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2,8%</a:t>
                      </a:r>
                      <a:endParaRPr lang="el-GR" sz="24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0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Κατασκευαστικές δραστηριότητες (μελέτη, κατασκευή, πιστοποιητικά)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56%</a:t>
                      </a:r>
                      <a:endParaRPr lang="el-GR" sz="24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50,8%</a:t>
                      </a:r>
                      <a:endParaRPr lang="el-GR" sz="24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51,7%</a:t>
                      </a:r>
                      <a:endParaRPr lang="el-GR" sz="24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32,8%</a:t>
                      </a:r>
                      <a:endParaRPr lang="el-GR" sz="24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0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Τεχνικές δραστηριότητες (</a:t>
                      </a:r>
                      <a:r>
                        <a:rPr kumimoji="0" lang="el-GR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διασφ</a:t>
                      </a:r>
                      <a:r>
                        <a:rPr kumimoji="0" lang="el-G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. ποιότητας, τεχνική &amp; </a:t>
                      </a:r>
                      <a:r>
                        <a:rPr kumimoji="0" lang="el-GR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πληρ</a:t>
                      </a:r>
                      <a:r>
                        <a:rPr kumimoji="0" lang="el-G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el-GR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Υποστ</a:t>
                      </a:r>
                      <a:r>
                        <a:rPr kumimoji="0" lang="el-G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. κλπ)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14,8%</a:t>
                      </a:r>
                      <a:endParaRPr lang="el-GR" sz="24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20,2%</a:t>
                      </a:r>
                      <a:endParaRPr lang="el-GR" sz="24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26,8%</a:t>
                      </a:r>
                      <a:endParaRPr lang="el-GR" sz="24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32,4%</a:t>
                      </a:r>
                      <a:endParaRPr lang="el-GR" sz="24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90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Οικονομοτεχνικές δραστηριότητες (διοίκηση έργων, αλυσίδα </a:t>
                      </a:r>
                      <a:r>
                        <a:rPr kumimoji="0" lang="el-GR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εφοδ</a:t>
                      </a:r>
                      <a:r>
                        <a:rPr kumimoji="0" lang="el-G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. κλπ)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10%</a:t>
                      </a:r>
                      <a:endParaRPr lang="el-GR" sz="24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14,6%</a:t>
                      </a:r>
                      <a:endParaRPr lang="el-GR" sz="24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10,0%</a:t>
                      </a:r>
                      <a:endParaRPr lang="el-GR" sz="24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20,6%</a:t>
                      </a:r>
                      <a:endParaRPr lang="el-GR" sz="24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90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Διοικητικές δραστηριότητες (διεύθυνση, ανθρώπινο δυναμικό, πωλήσεις)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13,7%</a:t>
                      </a:r>
                      <a:endParaRPr lang="el-GR" sz="24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10,5%</a:t>
                      </a:r>
                      <a:endParaRPr lang="el-GR" sz="24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8,9%</a:t>
                      </a:r>
                      <a:endParaRPr lang="el-GR" sz="24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11,5%</a:t>
                      </a:r>
                      <a:endParaRPr lang="el-GR" sz="24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9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Σύνολο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100%</a:t>
                      </a:r>
                      <a:endParaRPr lang="el-GR" sz="24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100%</a:t>
                      </a:r>
                      <a:endParaRPr lang="el-GR" sz="24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100%</a:t>
                      </a:r>
                      <a:endParaRPr lang="el-GR" sz="24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100%</a:t>
                      </a:r>
                      <a:endParaRPr lang="el-GR" sz="24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Μείον 5"/>
          <p:cNvSpPr/>
          <p:nvPr/>
        </p:nvSpPr>
        <p:spPr>
          <a:xfrm>
            <a:off x="8991600" y="1371600"/>
            <a:ext cx="212214" cy="209863"/>
          </a:xfrm>
          <a:prstGeom prst="mathMin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Κάτω βέλος 2"/>
          <p:cNvSpPr/>
          <p:nvPr/>
        </p:nvSpPr>
        <p:spPr>
          <a:xfrm>
            <a:off x="8991600" y="1828800"/>
            <a:ext cx="134304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Επάνω βέλος 3"/>
          <p:cNvSpPr/>
          <p:nvPr/>
        </p:nvSpPr>
        <p:spPr>
          <a:xfrm>
            <a:off x="8991600" y="2286000"/>
            <a:ext cx="134304" cy="228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Επάνω βέλος 3"/>
          <p:cNvSpPr/>
          <p:nvPr/>
        </p:nvSpPr>
        <p:spPr>
          <a:xfrm>
            <a:off x="8991600" y="2743200"/>
            <a:ext cx="134304" cy="228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2" name="Ευθύγραμμο βέλος σύνδεσης 7"/>
          <p:cNvCxnSpPr/>
          <p:nvPr/>
        </p:nvCxnSpPr>
        <p:spPr>
          <a:xfrm flipV="1">
            <a:off x="8991600" y="3200400"/>
            <a:ext cx="149377" cy="260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Ορθογώνιο"/>
          <p:cNvSpPr/>
          <p:nvPr/>
        </p:nvSpPr>
        <p:spPr>
          <a:xfrm>
            <a:off x="685800" y="4114800"/>
            <a:ext cx="10668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 smtClean="0">
                <a:latin typeface="Cambria" panose="02040503050406030204" pitchFamily="18" charset="0"/>
                <a:ea typeface="Cambria" panose="02040503050406030204" pitchFamily="18" charset="0"/>
              </a:rPr>
              <a:t>Οι παραγωγικές δραστηριότητες παρουσιάζουν μια σταθεροποίηση αντιστρέφοντας την διαχρονική πτωτική τάση.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 smtClean="0">
                <a:latin typeface="Cambria" panose="02040503050406030204" pitchFamily="18" charset="0"/>
                <a:ea typeface="Cambria" panose="02040503050406030204" pitchFamily="18" charset="0"/>
              </a:rPr>
              <a:t>Οι κατασκευαστικές δραστηριότητες δέχονται μια ισχυρή πίεση (μείωση κατά 18,9%) λόγω της πίεσης στον κλάδο των κατασκευών (συνολικά μείωση αριθμού επιχειρήσεων -45,9% 2011-2019) 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 smtClean="0">
                <a:latin typeface="Cambria" panose="02040503050406030204" pitchFamily="18" charset="0"/>
                <a:ea typeface="Cambria" panose="02040503050406030204" pitchFamily="18" charset="0"/>
              </a:rPr>
              <a:t>Οι τεχνικές δραστηριότητες αναδεικνύονται σε σημαντική συστάδα δραστηριοτήτων.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 smtClean="0">
                <a:latin typeface="Cambria" panose="02040503050406030204" pitchFamily="18" charset="0"/>
                <a:ea typeface="Cambria" panose="02040503050406030204" pitchFamily="18" charset="0"/>
              </a:rPr>
              <a:t>Οι οικονομοτεχνικές δραστηριότητες αποτελούν σημαντική δεξαμενή αρμοδιοτήτων. </a:t>
            </a:r>
            <a:endParaRPr lang="el-G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3" y="6230114"/>
            <a:ext cx="1271748" cy="618125"/>
          </a:xfrm>
          <a:prstGeom prst="rect">
            <a:avLst/>
          </a:prstGeom>
        </p:spPr>
      </p:pic>
      <p:sp>
        <p:nvSpPr>
          <p:cNvPr id="4" name="3 - Ορθογώνιο"/>
          <p:cNvSpPr/>
          <p:nvPr/>
        </p:nvSpPr>
        <p:spPr>
          <a:xfrm>
            <a:off x="304800" y="228600"/>
            <a:ext cx="11277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2088" lvl="1"/>
            <a:r>
              <a:rPr lang="el-GR" sz="3200" b="1" spc="-5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Σημερινή κατάσταση εργασίας– </a:t>
            </a:r>
            <a:r>
              <a:rPr lang="el-GR" sz="3200" spc="-5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Εισοδήματα και πρόθεση παραμονής στην εργασία</a:t>
            </a:r>
          </a:p>
        </p:txBody>
      </p:sp>
      <p:graphicFrame>
        <p:nvGraphicFramePr>
          <p:cNvPr id="6" name="Γράφημα 14"/>
          <p:cNvGraphicFramePr/>
          <p:nvPr>
            <p:extLst>
              <p:ext uri="{D42A27DB-BD31-4B8C-83A1-F6EECF244321}">
                <p14:modId xmlns:p14="http://schemas.microsoft.com/office/powerpoint/2010/main" val="1083338361"/>
              </p:ext>
            </p:extLst>
          </p:nvPr>
        </p:nvGraphicFramePr>
        <p:xfrm>
          <a:off x="533400" y="1305818"/>
          <a:ext cx="78486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Γράφημα 13"/>
          <p:cNvGraphicFramePr/>
          <p:nvPr>
            <p:extLst>
              <p:ext uri="{D42A27DB-BD31-4B8C-83A1-F6EECF244321}">
                <p14:modId xmlns:p14="http://schemas.microsoft.com/office/powerpoint/2010/main" val="1530327686"/>
              </p:ext>
            </p:extLst>
          </p:nvPr>
        </p:nvGraphicFramePr>
        <p:xfrm>
          <a:off x="533400" y="3486914"/>
          <a:ext cx="7848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839200" y="14478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l-GR" dirty="0" smtClean="0">
                <a:latin typeface="Cambria" panose="02040503050406030204" pitchFamily="18" charset="0"/>
                <a:ea typeface="Cambria" panose="02040503050406030204" pitchFamily="18" charset="0"/>
              </a:rPr>
              <a:t>Το 75% των εργαζομένων στο εξωτερικό αμείβεται με περισσότερα από 30.000 ευρώ </a:t>
            </a:r>
            <a:endParaRPr lang="el-G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pPr marL="101600">
                <a:lnSpc>
                  <a:spcPct val="100000"/>
                </a:lnSpc>
                <a:spcBef>
                  <a:spcPts val="15"/>
                </a:spcBef>
              </a:pPr>
              <a:t>28</a:t>
            </a:fld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3733800" y="533400"/>
            <a:ext cx="7942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4114800" y="304800"/>
            <a:ext cx="7726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l-GR" b="1" i="1" dirty="0"/>
          </a:p>
          <a:p>
            <a:endParaRPr lang="el-GR" b="1" i="1" dirty="0"/>
          </a:p>
          <a:p>
            <a:endParaRPr lang="el-GR" b="1" i="1" dirty="0"/>
          </a:p>
        </p:txBody>
      </p:sp>
      <p:sp>
        <p:nvSpPr>
          <p:cNvPr id="6" name="Ορθογώνιο 5"/>
          <p:cNvSpPr/>
          <p:nvPr/>
        </p:nvSpPr>
        <p:spPr>
          <a:xfrm>
            <a:off x="3758004" y="843118"/>
            <a:ext cx="765135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36638" lvl="1" indent="-844550">
              <a:buFontTx/>
              <a:buAutoNum type="arabicPeriod"/>
            </a:pPr>
            <a:r>
              <a:rPr lang="el-GR" sz="2400" b="1" dirty="0">
                <a:latin typeface="Cambria" panose="02040503050406030204" pitchFamily="18" charset="0"/>
                <a:ea typeface="Cambria" panose="02040503050406030204" pitchFamily="18" charset="0"/>
              </a:rPr>
              <a:t>Εισαγωγή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36638" lvl="1" indent="-844550">
              <a:buFontTx/>
              <a:buAutoNum type="arabicPeriod"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36638" lvl="1" indent="-844550">
              <a:buFontTx/>
              <a:buAutoNum type="arabicPeriod"/>
            </a:pPr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</a:rPr>
              <a:t>Δημογραφικά χαρακτηριστικά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36638" lvl="1" indent="-844550">
              <a:buFontTx/>
              <a:buAutoNum type="arabicPeriod"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36638" lvl="1" indent="-844550">
              <a:buFontTx/>
              <a:buAutoNum type="arabicPeriod"/>
            </a:pPr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</a:rPr>
              <a:t>Εκπαίδευση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36638" lvl="1" indent="-844550">
              <a:buFontTx/>
              <a:buAutoNum type="arabicPeriod"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36638" lvl="1" indent="-844550">
              <a:buFontTx/>
              <a:buAutoNum type="arabicPeriod"/>
            </a:pPr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</a:rPr>
              <a:t>Πρώτη εργασία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36638" lvl="1" indent="-844550">
              <a:buFontTx/>
              <a:buAutoNum type="arabicPeriod"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36638" lvl="1" indent="-844550">
              <a:buFontTx/>
              <a:buAutoNum type="arabicPeriod"/>
            </a:pPr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</a:rPr>
              <a:t>Υφιστάμενη κατάσταση εργασίας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36638" lvl="1" indent="-844550">
              <a:buFontTx/>
              <a:buAutoNum type="arabicPeriod"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36638" lvl="1" indent="-844550">
              <a:buFontTx/>
              <a:buAutoNum type="arabicPeriod"/>
            </a:pPr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</a:rPr>
              <a:t>Μισθωτή απασχόληση και επιχειρηματικότητα 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36638" lvl="1" indent="-844550">
              <a:buFontTx/>
              <a:buAutoNum type="arabicPeriod"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36638" lvl="1" indent="-844550">
              <a:buFontTx/>
              <a:buAutoNum type="arabicPeriod"/>
            </a:pPr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</a:rPr>
              <a:t>Αντιλήψεις και στάσεις διπλωματούχων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Στρογγυλεμένο ορθογώνιο 10"/>
          <p:cNvSpPr/>
          <p:nvPr/>
        </p:nvSpPr>
        <p:spPr>
          <a:xfrm>
            <a:off x="4800600" y="4419600"/>
            <a:ext cx="6248400" cy="50560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92088" lvl="1"/>
            <a:endParaRPr lang="el-GR" sz="2400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l-GR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Μισθωτή </a:t>
            </a:r>
            <a:r>
              <a:rPr lang="el-GR" sz="20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εργασ</a:t>
            </a:r>
            <a:r>
              <a:rPr lang="el-GR" sz="20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ία</a:t>
            </a:r>
            <a:r>
              <a:rPr lang="el-GR" sz="20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και επιχειρηματικότητα</a:t>
            </a:r>
          </a:p>
          <a:p>
            <a:endParaRPr lang="el-GR" sz="2400" dirty="0">
              <a:solidFill>
                <a:schemeClr val="tx1"/>
              </a:solidFill>
            </a:endParaRPr>
          </a:p>
        </p:txBody>
      </p:sp>
      <p:pic>
        <p:nvPicPr>
          <p:cNvPr id="12" name="Εικόνα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3" y="6230114"/>
            <a:ext cx="1271748" cy="61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22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pPr marL="101600">
                <a:lnSpc>
                  <a:spcPct val="100000"/>
                </a:lnSpc>
                <a:spcBef>
                  <a:spcPts val="15"/>
                </a:spcBef>
              </a:pPr>
              <a:t>29</a:t>
            </a:fld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3733800" y="157097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088" lvl="1"/>
            <a:r>
              <a:rPr lang="el-GR" sz="2400" b="1" spc="-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Μισθωτή </a:t>
            </a:r>
            <a:r>
              <a:rPr lang="el-GR" sz="2400" b="1" spc="-5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εργασία– </a:t>
            </a:r>
            <a:r>
              <a:rPr lang="el-GR" sz="2400" spc="-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Γενικά χαρακτηριστικά</a:t>
            </a:r>
          </a:p>
        </p:txBody>
      </p:sp>
      <p:sp>
        <p:nvSpPr>
          <p:cNvPr id="12" name="11 - TextBox"/>
          <p:cNvSpPr txBox="1"/>
          <p:nvPr/>
        </p:nvSpPr>
        <p:spPr>
          <a:xfrm>
            <a:off x="3886200" y="57912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 </a:t>
            </a:r>
          </a:p>
        </p:txBody>
      </p:sp>
      <p:sp>
        <p:nvSpPr>
          <p:cNvPr id="25" name="Slide Number Placeholder 2"/>
          <p:cNvSpPr txBox="1">
            <a:spLocks/>
          </p:cNvSpPr>
          <p:nvPr/>
        </p:nvSpPr>
        <p:spPr>
          <a:xfrm>
            <a:off x="84138" y="6599238"/>
            <a:ext cx="258762" cy="122237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GB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3568700" y="990600"/>
            <a:ext cx="635000" cy="720080"/>
          </a:xfrm>
          <a:prstGeom prst="rect">
            <a:avLst/>
          </a:prstGeom>
          <a:solidFill>
            <a:schemeClr val="accent6"/>
          </a:solidFill>
          <a:ln w="6350" algn="ctr">
            <a:noFill/>
            <a:miter lim="800000"/>
            <a:headEnd/>
            <a:tailEnd/>
          </a:ln>
          <a:effectLst>
            <a:outerShdw dist="17961" dir="2700000" algn="ctr" rotWithShape="0">
              <a:srgbClr val="808080"/>
            </a:outerShdw>
          </a:effectLst>
        </p:spPr>
        <p:txBody>
          <a:bodyPr tIns="91440" bIns="91440" anchor="ctr"/>
          <a:lstStyle/>
          <a:p>
            <a:pPr eaLnBrk="0" hangingPunct="0">
              <a:defRPr/>
            </a:pPr>
            <a:r>
              <a:rPr lang="en-US" sz="20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4203700" y="990600"/>
            <a:ext cx="7912100" cy="720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 algn="ctr">
            <a:noFill/>
            <a:miter lim="800000"/>
            <a:headEnd/>
            <a:tailEnd/>
          </a:ln>
          <a:effectLst>
            <a:outerShdw dist="17961" dir="2700000" algn="ctr" rotWithShape="0">
              <a:srgbClr val="808080"/>
            </a:outerShdw>
          </a:effectLst>
        </p:spPr>
        <p:txBody>
          <a:bodyPr tIns="91440" bIns="91440" anchor="ctr"/>
          <a:lstStyle/>
          <a:p>
            <a:pPr marL="123825" indent="-4763" algn="just" eaLnBrk="0" hangingPunct="0">
              <a:defRPr/>
            </a:pPr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Οι μισθωτοί όλων των κατηγοριών αποτελούν το </a:t>
            </a:r>
            <a:r>
              <a:rPr lang="el-GR" b="1" dirty="0">
                <a:latin typeface="Cambria" panose="02040503050406030204" pitchFamily="18" charset="0"/>
                <a:ea typeface="Cambria" panose="02040503050406030204" pitchFamily="18" charset="0"/>
              </a:rPr>
              <a:t>78,9% των </a:t>
            </a:r>
            <a:r>
              <a:rPr lang="el-GR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απασχολούμενων </a:t>
            </a:r>
            <a:r>
              <a:rPr lang="el-GR" b="1" dirty="0">
                <a:latin typeface="Cambria" panose="02040503050406030204" pitchFamily="18" charset="0"/>
                <a:ea typeface="Cambria" panose="02040503050406030204" pitchFamily="18" charset="0"/>
              </a:rPr>
              <a:t>του δείγματος. </a:t>
            </a: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3568700" y="1885084"/>
            <a:ext cx="635000" cy="826036"/>
          </a:xfrm>
          <a:prstGeom prst="rect">
            <a:avLst/>
          </a:prstGeom>
          <a:solidFill>
            <a:schemeClr val="accent6"/>
          </a:solidFill>
          <a:ln w="6350" algn="ctr">
            <a:noFill/>
            <a:miter lim="800000"/>
            <a:headEnd/>
            <a:tailEnd/>
          </a:ln>
          <a:effectLst>
            <a:outerShdw dist="17961" dir="2700000" algn="ctr" rotWithShape="0">
              <a:srgbClr val="808080"/>
            </a:outerShdw>
          </a:effectLst>
        </p:spPr>
        <p:txBody>
          <a:bodyPr tIns="91440" bIns="91440" anchor="ctr"/>
          <a:lstStyle/>
          <a:p>
            <a:pPr eaLnBrk="0" hangingPunct="0">
              <a:defRPr/>
            </a:pPr>
            <a:r>
              <a:rPr lang="el-GR" sz="20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000" b="1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201907" y="1885083"/>
            <a:ext cx="7912100" cy="8260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 algn="ctr">
            <a:noFill/>
            <a:miter lim="800000"/>
            <a:headEnd/>
            <a:tailEnd/>
          </a:ln>
          <a:effectLst>
            <a:outerShdw dist="17961" dir="2700000" algn="ctr" rotWithShape="0">
              <a:srgbClr val="808080"/>
            </a:outerShdw>
          </a:effectLst>
        </p:spPr>
        <p:txBody>
          <a:bodyPr tIns="91440" bIns="91440" anchor="ctr"/>
          <a:lstStyle/>
          <a:p>
            <a:pPr marL="123825" indent="-4763" eaLnBrk="0" hangingPunct="0">
              <a:defRPr/>
            </a:pPr>
            <a:endParaRPr lang="el-GR" dirty="0"/>
          </a:p>
          <a:p>
            <a:pPr marL="123825" indent="-4763" algn="just" eaLnBrk="0" hangingPunct="0">
              <a:defRPr/>
            </a:pPr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Οι βασικές μορφές μισθωτής </a:t>
            </a:r>
            <a:r>
              <a:rPr lang="el-GR" dirty="0" smtClean="0">
                <a:latin typeface="Cambria" panose="02040503050406030204" pitchFamily="18" charset="0"/>
                <a:ea typeface="Cambria" panose="02040503050406030204" pitchFamily="18" charset="0"/>
              </a:rPr>
              <a:t>απασχόλησης είναι η </a:t>
            </a:r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εργασία </a:t>
            </a:r>
            <a:r>
              <a:rPr lang="el-GR" b="1" dirty="0">
                <a:latin typeface="Cambria" panose="02040503050406030204" pitchFamily="18" charset="0"/>
                <a:ea typeface="Cambria" panose="02040503050406030204" pitchFamily="18" charset="0"/>
              </a:rPr>
              <a:t>αορίστου χρόνου του ιδιωτικού τομέα (78,6%)</a:t>
            </a:r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 και </a:t>
            </a:r>
            <a:r>
              <a:rPr lang="el-GR" dirty="0" smtClean="0">
                <a:latin typeface="Cambria" panose="02040503050406030204" pitchFamily="18" charset="0"/>
                <a:ea typeface="Cambria" panose="02040503050406030204" pitchFamily="18" charset="0"/>
              </a:rPr>
              <a:t>η </a:t>
            </a:r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«</a:t>
            </a:r>
            <a:r>
              <a:rPr lang="el-GR" b="1" dirty="0">
                <a:latin typeface="Cambria" panose="02040503050406030204" pitchFamily="18" charset="0"/>
                <a:ea typeface="Cambria" panose="02040503050406030204" pitchFamily="18" charset="0"/>
              </a:rPr>
              <a:t>οιονεί» μισθωτή εργασία (19,6</a:t>
            </a:r>
            <a:r>
              <a:rPr lang="el-GR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%).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23825" indent="-4763" algn="l" eaLnBrk="0" hangingPunct="0">
              <a:defRPr/>
            </a:pPr>
            <a:endParaRPr lang="el-GR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4201907" y="2937011"/>
            <a:ext cx="7912100" cy="720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 algn="ctr">
            <a:noFill/>
            <a:miter lim="800000"/>
            <a:headEnd/>
            <a:tailEnd/>
          </a:ln>
          <a:effectLst>
            <a:outerShdw dist="17961" dir="2700000" algn="ctr" rotWithShape="0">
              <a:srgbClr val="808080"/>
            </a:outerShdw>
          </a:effectLst>
        </p:spPr>
        <p:txBody>
          <a:bodyPr tIns="91440" bIns="91440" anchor="ctr"/>
          <a:lstStyle/>
          <a:p>
            <a:pPr marL="123825" indent="-4763" eaLnBrk="0" hangingPunct="0">
              <a:defRPr/>
            </a:pPr>
            <a:endParaRPr lang="el-GR" dirty="0"/>
          </a:p>
          <a:p>
            <a:pPr marL="123825" indent="-4763" algn="just" eaLnBrk="0" hangingPunct="0">
              <a:defRPr/>
            </a:pPr>
            <a:r>
              <a:rPr lang="el-GR" b="1" dirty="0">
                <a:latin typeface="Cambria" panose="02040503050406030204" pitchFamily="18" charset="0"/>
                <a:ea typeface="Cambria" panose="02040503050406030204" pitchFamily="18" charset="0"/>
              </a:rPr>
              <a:t>Το 94,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  <a:r>
              <a:rPr lang="el-GR" b="1" dirty="0">
                <a:latin typeface="Cambria" panose="02040503050406030204" pitchFamily="18" charset="0"/>
                <a:ea typeface="Cambria" panose="02040503050406030204" pitchFamily="18" charset="0"/>
              </a:rPr>
              <a:t>% των μισθωτών εργάζεται με καθεστώς πλήρους </a:t>
            </a:r>
            <a:r>
              <a:rPr lang="el-GR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απασχόλησης.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23825" indent="-4763" algn="just" eaLnBrk="0" hangingPunct="0">
              <a:defRPr/>
            </a:pPr>
            <a:endParaRPr lang="el-GR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3568700" y="2928418"/>
            <a:ext cx="635000" cy="728673"/>
          </a:xfrm>
          <a:prstGeom prst="rect">
            <a:avLst/>
          </a:prstGeom>
          <a:solidFill>
            <a:schemeClr val="accent6"/>
          </a:solidFill>
          <a:ln w="6350" algn="ctr">
            <a:noFill/>
            <a:miter lim="800000"/>
            <a:headEnd/>
            <a:tailEnd/>
          </a:ln>
          <a:effectLst>
            <a:outerShdw dist="17961" dir="2700000" algn="ctr" rotWithShape="0">
              <a:srgbClr val="808080"/>
            </a:outerShdw>
          </a:effectLst>
        </p:spPr>
        <p:txBody>
          <a:bodyPr tIns="91440" bIns="91440" anchor="ctr"/>
          <a:lstStyle/>
          <a:p>
            <a:pPr eaLnBrk="0" hangingPunct="0">
              <a:defRPr/>
            </a:pPr>
            <a:r>
              <a:rPr lang="el-GR" sz="20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2000" b="1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568700" y="3865795"/>
            <a:ext cx="635000" cy="695447"/>
          </a:xfrm>
          <a:prstGeom prst="rect">
            <a:avLst/>
          </a:prstGeom>
          <a:solidFill>
            <a:schemeClr val="accent6"/>
          </a:solidFill>
          <a:ln w="6350" algn="ctr">
            <a:noFill/>
            <a:miter lim="800000"/>
            <a:headEnd/>
            <a:tailEnd/>
          </a:ln>
          <a:effectLst>
            <a:outerShdw dist="17961" dir="2700000" algn="ctr" rotWithShape="0">
              <a:srgbClr val="808080"/>
            </a:outerShdw>
          </a:effectLst>
        </p:spPr>
        <p:txBody>
          <a:bodyPr tIns="91440" bIns="91440" anchor="ctr"/>
          <a:lstStyle/>
          <a:p>
            <a:pPr eaLnBrk="0" hangingPunct="0">
              <a:defRPr/>
            </a:pPr>
            <a:r>
              <a:rPr lang="en-US" sz="20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4201907" y="3843139"/>
            <a:ext cx="7912100" cy="720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 algn="ctr">
            <a:noFill/>
            <a:miter lim="800000"/>
            <a:headEnd/>
            <a:tailEnd/>
          </a:ln>
          <a:effectLst>
            <a:outerShdw dist="17961" dir="2700000" algn="ctr" rotWithShape="0">
              <a:srgbClr val="808080"/>
            </a:outerShdw>
          </a:effectLst>
        </p:spPr>
        <p:txBody>
          <a:bodyPr tIns="91440" bIns="91440" anchor="ctr"/>
          <a:lstStyle/>
          <a:p>
            <a:pPr marL="123825" indent="-4763" eaLnBrk="0" hangingPunct="0">
              <a:defRPr/>
            </a:pPr>
            <a:endParaRPr lang="el-GR" dirty="0"/>
          </a:p>
          <a:p>
            <a:pPr marL="123825" indent="-4763" eaLnBrk="0" hangingPunct="0">
              <a:defRPr/>
            </a:pPr>
            <a:r>
              <a:rPr lang="el-GR" b="1" dirty="0">
                <a:latin typeface="Cambria" panose="02040503050406030204" pitchFamily="18" charset="0"/>
                <a:ea typeface="Cambria" panose="02040503050406030204" pitchFamily="18" charset="0"/>
              </a:rPr>
              <a:t>Το</a:t>
            </a:r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91</a:t>
            </a:r>
            <a:r>
              <a:rPr lang="el-GR" b="1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l-GR" b="1" dirty="0">
                <a:latin typeface="Cambria" panose="02040503050406030204" pitchFamily="18" charset="0"/>
                <a:ea typeface="Cambria" panose="02040503050406030204" pitchFamily="18" charset="0"/>
              </a:rPr>
              <a:t>% των μισθωτών έχει ατομική σύμβαση </a:t>
            </a:r>
            <a:r>
              <a:rPr lang="el-GR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εργασίας.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23825" indent="-4763" algn="l" eaLnBrk="0" hangingPunct="0">
              <a:defRPr/>
            </a:pPr>
            <a:endParaRPr lang="el-GR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Rectangle 16"/>
          <p:cNvSpPr>
            <a:spLocks noChangeArrowheads="1"/>
          </p:cNvSpPr>
          <p:nvPr/>
        </p:nvSpPr>
        <p:spPr bwMode="auto">
          <a:xfrm>
            <a:off x="3568700" y="5020988"/>
            <a:ext cx="635000" cy="756357"/>
          </a:xfrm>
          <a:prstGeom prst="rect">
            <a:avLst/>
          </a:prstGeom>
          <a:solidFill>
            <a:schemeClr val="accent6"/>
          </a:solidFill>
          <a:ln w="6350" algn="ctr">
            <a:noFill/>
            <a:miter lim="800000"/>
            <a:headEnd/>
            <a:tailEnd/>
          </a:ln>
          <a:effectLst>
            <a:outerShdw dist="17961" dir="2700000" algn="ctr" rotWithShape="0">
              <a:srgbClr val="808080"/>
            </a:outerShdw>
          </a:effectLst>
        </p:spPr>
        <p:txBody>
          <a:bodyPr tIns="91440" bIns="91440" anchor="ctr"/>
          <a:lstStyle/>
          <a:p>
            <a:pPr eaLnBrk="0" hangingPunct="0">
              <a:defRPr/>
            </a:pPr>
            <a:r>
              <a:rPr lang="en-US" sz="20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4201907" y="5057266"/>
            <a:ext cx="7912100" cy="720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 algn="ctr">
            <a:noFill/>
            <a:miter lim="800000"/>
            <a:headEnd/>
            <a:tailEnd/>
          </a:ln>
          <a:effectLst>
            <a:outerShdw dist="17961" dir="2700000" algn="ctr" rotWithShape="0">
              <a:srgbClr val="808080"/>
            </a:outerShdw>
          </a:effectLst>
        </p:spPr>
        <p:txBody>
          <a:bodyPr tIns="91440" bIns="91440" anchor="ctr"/>
          <a:lstStyle/>
          <a:p>
            <a:pPr marL="123825" indent="-4763" eaLnBrk="0" hangingPunct="0">
              <a:defRPr/>
            </a:pPr>
            <a:endParaRPr lang="el-GR" dirty="0"/>
          </a:p>
          <a:p>
            <a:pPr marL="123825" indent="-4763" algn="just" eaLnBrk="0" hangingPunct="0">
              <a:tabLst>
                <a:tab pos="119063" algn="l"/>
              </a:tabLst>
              <a:defRPr/>
            </a:pPr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Το</a:t>
            </a:r>
            <a:r>
              <a:rPr lang="el-GR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65</a:t>
            </a:r>
            <a:r>
              <a:rPr lang="el-GR" b="1" dirty="0">
                <a:latin typeface="Cambria" panose="02040503050406030204" pitchFamily="18" charset="0"/>
                <a:ea typeface="Cambria" panose="02040503050406030204" pitchFamily="18" charset="0"/>
              </a:rPr>
              <a:t>% των επιχειρήσεων που απασχολούν τους διπλωματούχους είναι </a:t>
            </a:r>
            <a:r>
              <a:rPr lang="el-GR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ΜΜΕ.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23825" indent="-4763" algn="l" eaLnBrk="0" hangingPunct="0">
              <a:defRPr/>
            </a:pPr>
            <a:endParaRPr lang="el-GR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8" name="Εικόνα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3" y="6230114"/>
            <a:ext cx="1271748" cy="61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72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9" grpId="0" animBg="1"/>
      <p:bldP spid="26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pPr marL="101600">
                <a:lnSpc>
                  <a:spcPct val="100000"/>
                </a:lnSpc>
                <a:spcBef>
                  <a:spcPts val="15"/>
                </a:spcBef>
              </a:pPr>
              <a:t>3</a:t>
            </a:fld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3733800" y="533400"/>
            <a:ext cx="7942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4114800" y="304800"/>
            <a:ext cx="7726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l-GR" b="1" i="1" dirty="0"/>
          </a:p>
          <a:p>
            <a:endParaRPr lang="el-GR" b="1" i="1" dirty="0"/>
          </a:p>
          <a:p>
            <a:endParaRPr lang="el-GR" b="1" i="1" dirty="0"/>
          </a:p>
        </p:txBody>
      </p:sp>
      <p:sp>
        <p:nvSpPr>
          <p:cNvPr id="6" name="Ορθογώνιο 5"/>
          <p:cNvSpPr/>
          <p:nvPr/>
        </p:nvSpPr>
        <p:spPr>
          <a:xfrm>
            <a:off x="3758004" y="843118"/>
            <a:ext cx="80834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2088" lvl="1"/>
            <a:r>
              <a:rPr lang="el-GR" sz="3200" b="1" spc="-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Εισαγωγή – </a:t>
            </a:r>
            <a:r>
              <a:rPr lang="el-GR" sz="3200" spc="-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Οι έρευνες του Γραφείου Διασύνδεσης ως </a:t>
            </a:r>
            <a:r>
              <a:rPr lang="el-GR" sz="3200" spc="-5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διαχρονικό εργαλείο</a:t>
            </a:r>
            <a:endParaRPr lang="el-GR" sz="3200" spc="-5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  <a:p>
            <a:pPr marL="192088" lvl="1"/>
            <a:endParaRPr lang="el-G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92088" lvl="1"/>
            <a:endParaRPr lang="el-G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77838" lvl="1" indent="-285750" algn="just">
              <a:buFont typeface="Arial" panose="020B0604020202020204" pitchFamily="34" charset="0"/>
              <a:buChar char="•"/>
            </a:pPr>
            <a:r>
              <a:rPr lang="el-GR" sz="2800" dirty="0">
                <a:latin typeface="Cambria" panose="02040503050406030204" pitchFamily="18" charset="0"/>
                <a:ea typeface="Cambria" panose="02040503050406030204" pitchFamily="18" charset="0"/>
              </a:rPr>
              <a:t>Παρακολούθηση της μετάβασης από τις «σπουδές στην αγορά εργασίας</a:t>
            </a:r>
            <a:r>
              <a:rPr lang="el-GR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».</a:t>
            </a:r>
          </a:p>
          <a:p>
            <a:pPr marL="477838" lvl="1" indent="-285750" algn="just">
              <a:buFont typeface="Arial" panose="020B0604020202020204" pitchFamily="34" charset="0"/>
              <a:buChar char="•"/>
            </a:pPr>
            <a:endParaRPr lang="el-GR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77838" lvl="1" indent="-285750" algn="just">
              <a:buFont typeface="Arial" panose="020B0604020202020204" pitchFamily="34" charset="0"/>
              <a:buChar char="•"/>
            </a:pPr>
            <a:r>
              <a:rPr lang="el-GR" sz="2800" dirty="0">
                <a:latin typeface="Cambria" panose="02040503050406030204" pitchFamily="18" charset="0"/>
                <a:ea typeface="Cambria" panose="02040503050406030204" pitchFamily="18" charset="0"/>
              </a:rPr>
              <a:t>Αποτίμηση της διαχρονικής μεταβολής των χαρακτηριστικών των διπλωματούχων</a:t>
            </a:r>
            <a:r>
              <a:rPr lang="el-GR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77838" lvl="1" indent="-285750" algn="just">
              <a:buFont typeface="Arial" panose="020B0604020202020204" pitchFamily="34" charset="0"/>
              <a:buChar char="•"/>
            </a:pPr>
            <a:endParaRPr lang="el-GR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77838" lvl="1" indent="-285750" algn="just">
              <a:buFont typeface="Arial" panose="020B0604020202020204" pitchFamily="34" charset="0"/>
              <a:buChar char="•"/>
            </a:pPr>
            <a:r>
              <a:rPr lang="el-GR" sz="2800" dirty="0">
                <a:latin typeface="Cambria" panose="02040503050406030204" pitchFamily="18" charset="0"/>
                <a:ea typeface="Cambria" panose="02040503050406030204" pitchFamily="18" charset="0"/>
              </a:rPr>
              <a:t>Καταγραφή </a:t>
            </a:r>
            <a:r>
              <a:rPr lang="el-GR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των (νέων) </a:t>
            </a:r>
            <a:r>
              <a:rPr lang="el-GR" sz="2800" dirty="0">
                <a:latin typeface="Cambria" panose="02040503050406030204" pitchFamily="18" charset="0"/>
                <a:ea typeface="Cambria" panose="02040503050406030204" pitchFamily="18" charset="0"/>
              </a:rPr>
              <a:t>τάσεων στην αγορά εργασίας των διπλωματούχων.</a:t>
            </a:r>
          </a:p>
          <a:p>
            <a:pPr marL="192088" lvl="1"/>
            <a:endParaRPr lang="el-GR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92088" lvl="1"/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Εικόνα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3" y="6230114"/>
            <a:ext cx="1271748" cy="61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48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3" y="6230114"/>
            <a:ext cx="1271748" cy="618125"/>
          </a:xfrm>
          <a:prstGeom prst="rect">
            <a:avLst/>
          </a:prstGeom>
        </p:spPr>
      </p:pic>
      <p:sp>
        <p:nvSpPr>
          <p:cNvPr id="4" name="3 - Ορθογώνιο"/>
          <p:cNvSpPr/>
          <p:nvPr/>
        </p:nvSpPr>
        <p:spPr>
          <a:xfrm>
            <a:off x="304800" y="228600"/>
            <a:ext cx="11277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2088" lvl="1"/>
            <a:r>
              <a:rPr lang="el-GR" sz="3200" b="1" spc="-5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Μισθωτή </a:t>
            </a:r>
            <a:r>
              <a:rPr lang="el-GR" sz="3200" b="1" spc="-5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εργασία– </a:t>
            </a:r>
            <a:r>
              <a:rPr lang="el-GR" sz="3200" spc="-5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Πολλαπλές κρίσεις και εκτιμήσεις μισθωτών</a:t>
            </a:r>
          </a:p>
        </p:txBody>
      </p:sp>
      <p:graphicFrame>
        <p:nvGraphicFramePr>
          <p:cNvPr id="6" name="Γράφημα 12"/>
          <p:cNvGraphicFramePr/>
          <p:nvPr>
            <p:extLst>
              <p:ext uri="{D42A27DB-BD31-4B8C-83A1-F6EECF244321}">
                <p14:modId xmlns:p14="http://schemas.microsoft.com/office/powerpoint/2010/main" val="488111028"/>
              </p:ext>
            </p:extLst>
          </p:nvPr>
        </p:nvGraphicFramePr>
        <p:xfrm>
          <a:off x="685800" y="1371600"/>
          <a:ext cx="10591800" cy="2407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Πίνακα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913363"/>
              </p:ext>
            </p:extLst>
          </p:nvPr>
        </p:nvGraphicFramePr>
        <p:xfrm>
          <a:off x="762000" y="4191000"/>
          <a:ext cx="5516880" cy="18912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6924">
                  <a:extLst>
                    <a:ext uri="{9D8B030D-6E8A-4147-A177-3AD203B41FA5}">
                      <a16:colId xmlns:a16="http://schemas.microsoft.com/office/drawing/2014/main" val="3897945735"/>
                    </a:ext>
                  </a:extLst>
                </a:gridCol>
                <a:gridCol w="946095">
                  <a:extLst>
                    <a:ext uri="{9D8B030D-6E8A-4147-A177-3AD203B41FA5}">
                      <a16:colId xmlns:a16="http://schemas.microsoft.com/office/drawing/2014/main" val="2163589600"/>
                    </a:ext>
                  </a:extLst>
                </a:gridCol>
                <a:gridCol w="946095">
                  <a:extLst>
                    <a:ext uri="{9D8B030D-6E8A-4147-A177-3AD203B41FA5}">
                      <a16:colId xmlns:a16="http://schemas.microsoft.com/office/drawing/2014/main" val="638660283"/>
                    </a:ext>
                  </a:extLst>
                </a:gridCol>
                <a:gridCol w="1103883">
                  <a:extLst>
                    <a:ext uri="{9D8B030D-6E8A-4147-A177-3AD203B41FA5}">
                      <a16:colId xmlns:a16="http://schemas.microsoft.com/office/drawing/2014/main" val="1722986090"/>
                    </a:ext>
                  </a:extLst>
                </a:gridCol>
                <a:gridCol w="1103883">
                  <a:extLst>
                    <a:ext uri="{9D8B030D-6E8A-4147-A177-3AD203B41FA5}">
                      <a16:colId xmlns:a16="http://schemas.microsoft.com/office/drawing/2014/main" val="1197931811"/>
                    </a:ext>
                  </a:extLst>
                </a:gridCol>
              </a:tblGrid>
              <a:tr h="323131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l-GR" sz="16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2"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b="1" kern="1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Εκτίμηση απώλειας θέσης εργασίας στο άμεσο μέλλον</a:t>
                      </a:r>
                      <a:endParaRPr lang="el-GR" sz="1600" b="1" kern="1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936908"/>
                  </a:ext>
                </a:extLst>
              </a:tr>
              <a:tr h="374468">
                <a:tc gridSpan="2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Όχι</a:t>
                      </a:r>
                      <a:endParaRPr lang="el-GR" sz="16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Ναι</a:t>
                      </a:r>
                      <a:endParaRPr lang="el-GR" sz="16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Σύνολο</a:t>
                      </a:r>
                      <a:endParaRPr lang="el-GR" sz="16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5119331"/>
                  </a:ext>
                </a:extLst>
              </a:tr>
              <a:tr h="394978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kern="1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Εκτίμηση προοπτικής θετικής εξέλιξης στην σημερινή εργασία</a:t>
                      </a:r>
                      <a:endParaRPr lang="el-GR" sz="1600" kern="1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Όχι</a:t>
                      </a:r>
                      <a:endParaRPr lang="el-GR" sz="16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12,8%</a:t>
                      </a:r>
                      <a:endParaRPr lang="el-GR" sz="16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kern="1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2,2%</a:t>
                      </a:r>
                      <a:endParaRPr lang="el-GR" sz="2400" b="1" kern="1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15,0%</a:t>
                      </a:r>
                      <a:endParaRPr lang="el-GR" sz="16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2489997"/>
                  </a:ext>
                </a:extLst>
              </a:tr>
              <a:tr h="374468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Ναι</a:t>
                      </a:r>
                      <a:endParaRPr lang="el-GR" sz="16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80,8%</a:t>
                      </a:r>
                      <a:endParaRPr lang="el-GR" sz="2400" b="1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4,2%</a:t>
                      </a:r>
                      <a:endParaRPr lang="el-GR" sz="16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85,0%</a:t>
                      </a:r>
                      <a:endParaRPr lang="el-GR" sz="16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4621595"/>
                  </a:ext>
                </a:extLst>
              </a:tr>
              <a:tr h="388537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Σύνολο</a:t>
                      </a:r>
                      <a:endParaRPr lang="el-GR" sz="16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93,6%</a:t>
                      </a:r>
                      <a:endParaRPr lang="el-GR" sz="16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6,4%</a:t>
                      </a:r>
                      <a:endParaRPr lang="el-GR" sz="16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100,0%</a:t>
                      </a:r>
                      <a:endParaRPr lang="el-GR" sz="16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5121409"/>
                  </a:ext>
                </a:extLst>
              </a:tr>
            </a:tbl>
          </a:graphicData>
        </a:graphic>
      </p:graphicFrame>
      <p:sp>
        <p:nvSpPr>
          <p:cNvPr id="8" name="Στρογγυλεμένο ορθογώνιο 5"/>
          <p:cNvSpPr/>
          <p:nvPr/>
        </p:nvSpPr>
        <p:spPr>
          <a:xfrm>
            <a:off x="7620000" y="3962400"/>
            <a:ext cx="2438400" cy="97928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Κλάδος 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Logistics</a:t>
            </a:r>
            <a:r>
              <a:rPr lang="el-GR" sz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Πληροφορική 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sz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και Μισθωτοί ιδιωτικού τομέα τις περισσότερο θετικές προοπτικές εξέλιξης</a:t>
            </a:r>
          </a:p>
        </p:txBody>
      </p:sp>
      <p:cxnSp>
        <p:nvCxnSpPr>
          <p:cNvPr id="11" name="10 - Ευθύγραμμο βέλος σύνδεσης"/>
          <p:cNvCxnSpPr>
            <a:endCxn id="8" idx="1"/>
          </p:cNvCxnSpPr>
          <p:nvPr/>
        </p:nvCxnSpPr>
        <p:spPr>
          <a:xfrm flipV="1">
            <a:off x="6248400" y="4452042"/>
            <a:ext cx="1371600" cy="3485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ύγραμμο βέλος σύνδεσης"/>
          <p:cNvCxnSpPr/>
          <p:nvPr/>
        </p:nvCxnSpPr>
        <p:spPr>
          <a:xfrm>
            <a:off x="6248400" y="4800600"/>
            <a:ext cx="14478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Στρογγυλεμένο ορθογώνιο 15"/>
          <p:cNvSpPr/>
          <p:nvPr/>
        </p:nvSpPr>
        <p:spPr>
          <a:xfrm>
            <a:off x="7696200" y="5715000"/>
            <a:ext cx="2329031" cy="8382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Μισθωτοί με συμβάσεις ορισμένου χρόνου μεγαλύτερος κίνδυνος απώλειας θέσης εργασίας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pPr marL="101600">
                <a:lnSpc>
                  <a:spcPct val="100000"/>
                </a:lnSpc>
                <a:spcBef>
                  <a:spcPts val="15"/>
                </a:spcBef>
              </a:pPr>
              <a:t>31</a:t>
            </a:fld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3733800" y="157097"/>
            <a:ext cx="7942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088" lvl="1"/>
            <a:r>
              <a:rPr lang="el-GR" sz="2400" b="1" spc="-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Επιχειρηματικότητα– </a:t>
            </a:r>
            <a:r>
              <a:rPr lang="el-GR" sz="2400" spc="-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Βασικά χαρακτηριστικά</a:t>
            </a:r>
          </a:p>
        </p:txBody>
      </p:sp>
      <p:sp>
        <p:nvSpPr>
          <p:cNvPr id="12" name="11 - TextBox"/>
          <p:cNvSpPr txBox="1"/>
          <p:nvPr/>
        </p:nvSpPr>
        <p:spPr>
          <a:xfrm>
            <a:off x="3886200" y="57912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 </a:t>
            </a:r>
          </a:p>
        </p:txBody>
      </p:sp>
      <p:grpSp>
        <p:nvGrpSpPr>
          <p:cNvPr id="13" name="Group 33"/>
          <p:cNvGrpSpPr>
            <a:grpSpLocks/>
          </p:cNvGrpSpPr>
          <p:nvPr/>
        </p:nvGrpSpPr>
        <p:grpSpPr bwMode="auto">
          <a:xfrm>
            <a:off x="3416099" y="672700"/>
            <a:ext cx="8763000" cy="533400"/>
            <a:chOff x="442269" y="1255738"/>
            <a:chExt cx="8903219" cy="585788"/>
          </a:xfrm>
        </p:grpSpPr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1064605" y="1255738"/>
              <a:ext cx="8280883" cy="5857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6350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808080"/>
              </a:outerShdw>
            </a:effectLst>
          </p:spPr>
          <p:txBody>
            <a:bodyPr tIns="91440" bIns="91440" anchor="ctr"/>
            <a:lstStyle/>
            <a:p>
              <a:pPr marL="123825" indent="-4763" algn="l" eaLnBrk="0" hangingPunct="0">
                <a:defRPr/>
              </a:pPr>
              <a:r>
                <a:rPr lang="el-GR" sz="1100" b="1" dirty="0">
                  <a:latin typeface="Cambria" panose="02040503050406030204" pitchFamily="18" charset="0"/>
                  <a:ea typeface="Cambria" panose="02040503050406030204" pitchFamily="18" charset="0"/>
                </a:rPr>
                <a:t>Το 21,1% των ελεύθερων επαγγελματιών έχει διαδεχθεί τους γονείς του στην επιχείρηση </a:t>
              </a:r>
              <a:r>
                <a:rPr lang="el-GR" sz="1100" dirty="0">
                  <a:latin typeface="Cambria" panose="02040503050406030204" pitchFamily="18" charset="0"/>
                  <a:ea typeface="Cambria" panose="02040503050406030204" pitchFamily="18" charset="0"/>
                </a:rPr>
                <a:t>(78,9% νέα επιχειρηματικότητα)</a:t>
              </a:r>
              <a:endParaRPr lang="en-US" sz="11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442269" y="1255738"/>
              <a:ext cx="635037" cy="585788"/>
            </a:xfrm>
            <a:prstGeom prst="rect">
              <a:avLst/>
            </a:prstGeom>
            <a:solidFill>
              <a:schemeClr val="accent6"/>
            </a:solidFill>
            <a:ln w="6350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808080"/>
              </a:outerShdw>
            </a:effectLst>
          </p:spPr>
          <p:txBody>
            <a:bodyPr tIns="91440" bIns="91440" anchor="ctr"/>
            <a:lstStyle/>
            <a:p>
              <a:pPr eaLnBrk="0" hangingPunct="0">
                <a:defRPr/>
              </a:pPr>
              <a:r>
                <a:rPr lang="en-US" sz="2000" b="1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</p:grpSp>
      <p:grpSp>
        <p:nvGrpSpPr>
          <p:cNvPr id="16" name="Group 33"/>
          <p:cNvGrpSpPr>
            <a:grpSpLocks/>
          </p:cNvGrpSpPr>
          <p:nvPr/>
        </p:nvGrpSpPr>
        <p:grpSpPr bwMode="auto">
          <a:xfrm>
            <a:off x="3402652" y="1384338"/>
            <a:ext cx="8763000" cy="533400"/>
            <a:chOff x="442269" y="1255738"/>
            <a:chExt cx="8903219" cy="585788"/>
          </a:xfrm>
        </p:grpSpPr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1064605" y="1255738"/>
              <a:ext cx="8280883" cy="5857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6350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808080"/>
              </a:outerShdw>
            </a:effectLst>
          </p:spPr>
          <p:txBody>
            <a:bodyPr tIns="91440" bIns="91440" anchor="ctr"/>
            <a:lstStyle/>
            <a:p>
              <a:pPr marL="123825" indent="-4763" eaLnBrk="0" hangingPunct="0">
                <a:defRPr/>
              </a:pPr>
              <a:r>
                <a:rPr lang="el-GR" sz="1100" b="1" dirty="0">
                  <a:latin typeface="Cambria" panose="02040503050406030204" pitchFamily="18" charset="0"/>
                  <a:ea typeface="Cambria" panose="02040503050406030204" pitchFamily="18" charset="0"/>
                </a:rPr>
                <a:t>Στο </a:t>
              </a:r>
              <a:r>
                <a:rPr lang="el-GR" sz="11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56,2% </a:t>
              </a:r>
              <a:r>
                <a:rPr lang="el-GR" sz="1100" b="1" dirty="0">
                  <a:latin typeface="Cambria" panose="02040503050406030204" pitchFamily="18" charset="0"/>
                  <a:ea typeface="Cambria" panose="02040503050406030204" pitchFamily="18" charset="0"/>
                </a:rPr>
                <a:t>των επιχειρήσεων απασχολείται μόνο ο </a:t>
              </a:r>
              <a:r>
                <a:rPr lang="el-GR" sz="11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ιδιοκτήτης </a:t>
              </a:r>
              <a:r>
                <a:rPr lang="el-GR" sz="11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(61,2% στο σύνολο οικονομίας για 2021) </a:t>
              </a:r>
            </a:p>
            <a:p>
              <a:pPr marL="123825" indent="-4763" eaLnBrk="0" hangingPunct="0">
                <a:defRPr/>
              </a:pPr>
              <a:r>
                <a:rPr lang="el-GR" sz="1100" dirty="0">
                  <a:latin typeface="Cambria" panose="02040503050406030204" pitchFamily="18" charset="0"/>
                  <a:ea typeface="Cambria" panose="02040503050406030204" pitchFamily="18" charset="0"/>
                </a:rPr>
                <a:t>Τ</a:t>
              </a:r>
              <a:r>
                <a:rPr lang="el-GR" sz="11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ο </a:t>
              </a:r>
              <a:r>
                <a:rPr lang="el-GR" sz="11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16,3%</a:t>
              </a:r>
              <a:r>
                <a:rPr lang="el-GR" sz="11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απασχολεί μονάχα έναν εργαζόμενο.</a:t>
              </a:r>
              <a:endParaRPr lang="en-US" sz="11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442269" y="1255738"/>
              <a:ext cx="635037" cy="585788"/>
            </a:xfrm>
            <a:prstGeom prst="rect">
              <a:avLst/>
            </a:prstGeom>
            <a:solidFill>
              <a:schemeClr val="accent6"/>
            </a:solidFill>
            <a:ln w="6350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808080"/>
              </a:outerShdw>
            </a:effectLst>
          </p:spPr>
          <p:txBody>
            <a:bodyPr tIns="91440" bIns="91440" anchor="ctr"/>
            <a:lstStyle/>
            <a:p>
              <a:pPr eaLnBrk="0" hangingPunct="0">
                <a:defRPr/>
              </a:pPr>
              <a:r>
                <a:rPr lang="en-US" sz="2000" b="1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</a:p>
          </p:txBody>
        </p:sp>
      </p:grpSp>
      <p:grpSp>
        <p:nvGrpSpPr>
          <p:cNvPr id="19" name="Group 33"/>
          <p:cNvGrpSpPr>
            <a:grpSpLocks/>
          </p:cNvGrpSpPr>
          <p:nvPr/>
        </p:nvGrpSpPr>
        <p:grpSpPr bwMode="auto">
          <a:xfrm>
            <a:off x="3402652" y="2120655"/>
            <a:ext cx="8763000" cy="533400"/>
            <a:chOff x="442269" y="1255738"/>
            <a:chExt cx="8903219" cy="585788"/>
          </a:xfrm>
        </p:grpSpPr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1064605" y="1255738"/>
              <a:ext cx="8280883" cy="5857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6350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808080"/>
              </a:outerShdw>
            </a:effectLst>
          </p:spPr>
          <p:txBody>
            <a:bodyPr tIns="91440" bIns="91440" anchor="ctr"/>
            <a:lstStyle/>
            <a:p>
              <a:pPr marL="123825" indent="-4763" eaLnBrk="0" hangingPunct="0">
                <a:tabLst>
                  <a:tab pos="119063" algn="l"/>
                </a:tabLst>
                <a:defRPr/>
              </a:pPr>
              <a:r>
                <a:rPr lang="el-GR" sz="1100" b="1" dirty="0">
                  <a:latin typeface="Cambria" panose="02040503050406030204" pitchFamily="18" charset="0"/>
                  <a:ea typeface="Cambria" panose="02040503050406030204" pitchFamily="18" charset="0"/>
                </a:rPr>
                <a:t>Οι περισσότερες επιχειρήσεις είναι τεχνικά γραφεία που δραστηριοποιούνται στον κλάδο των Μελετών (52,4%)</a:t>
              </a:r>
              <a:endParaRPr lang="en-US" sz="11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442269" y="1255738"/>
              <a:ext cx="635037" cy="585788"/>
            </a:xfrm>
            <a:prstGeom prst="rect">
              <a:avLst/>
            </a:prstGeom>
            <a:solidFill>
              <a:schemeClr val="accent6"/>
            </a:solidFill>
            <a:ln w="6350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808080"/>
              </a:outerShdw>
            </a:effectLst>
          </p:spPr>
          <p:txBody>
            <a:bodyPr tIns="91440" bIns="91440" anchor="ctr"/>
            <a:lstStyle/>
            <a:p>
              <a:pPr eaLnBrk="0" hangingPunct="0">
                <a:defRPr/>
              </a:pPr>
              <a:r>
                <a:rPr lang="en-US" sz="2000" b="1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</a:p>
          </p:txBody>
        </p:sp>
      </p:grpSp>
      <p:grpSp>
        <p:nvGrpSpPr>
          <p:cNvPr id="22" name="Group 33"/>
          <p:cNvGrpSpPr>
            <a:grpSpLocks/>
          </p:cNvGrpSpPr>
          <p:nvPr/>
        </p:nvGrpSpPr>
        <p:grpSpPr bwMode="auto">
          <a:xfrm>
            <a:off x="3416099" y="2911139"/>
            <a:ext cx="8763000" cy="533400"/>
            <a:chOff x="442269" y="1255738"/>
            <a:chExt cx="8903219" cy="585788"/>
          </a:xfrm>
        </p:grpSpPr>
        <p:sp>
          <p:nvSpPr>
            <p:cNvPr id="23" name="Rectangle 15"/>
            <p:cNvSpPr>
              <a:spLocks noChangeArrowheads="1"/>
            </p:cNvSpPr>
            <p:nvPr/>
          </p:nvSpPr>
          <p:spPr bwMode="auto">
            <a:xfrm>
              <a:off x="1064605" y="1255738"/>
              <a:ext cx="8280883" cy="5857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6350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808080"/>
              </a:outerShdw>
            </a:effectLst>
          </p:spPr>
          <p:txBody>
            <a:bodyPr tIns="91440" bIns="91440" anchor="ctr"/>
            <a:lstStyle/>
            <a:p>
              <a:pPr marL="123825" indent="-4763" eaLnBrk="0" hangingPunct="0">
                <a:tabLst>
                  <a:tab pos="119063" algn="l"/>
                </a:tabLst>
                <a:defRPr/>
              </a:pPr>
              <a:r>
                <a:rPr lang="el-GR" sz="1100" b="1" dirty="0">
                  <a:latin typeface="Cambria" panose="02040503050406030204" pitchFamily="18" charset="0"/>
                  <a:ea typeface="Cambria" panose="02040503050406030204" pitchFamily="18" charset="0"/>
                </a:rPr>
                <a:t>Διαδοχή γονέων: 55,7% Άνδρες και 44,3% Γυναίκες| Ίδρυση νέας επιχείρησης: 65,4% Άνδρες και 34,6% Γυναίκες  </a:t>
              </a:r>
              <a:endParaRPr lang="en-US" sz="11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" name="Rectangle 16"/>
            <p:cNvSpPr>
              <a:spLocks noChangeArrowheads="1"/>
            </p:cNvSpPr>
            <p:nvPr/>
          </p:nvSpPr>
          <p:spPr bwMode="auto">
            <a:xfrm>
              <a:off x="442269" y="1255738"/>
              <a:ext cx="635037" cy="585788"/>
            </a:xfrm>
            <a:prstGeom prst="rect">
              <a:avLst/>
            </a:prstGeom>
            <a:solidFill>
              <a:schemeClr val="accent6"/>
            </a:solidFill>
            <a:ln w="6350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808080"/>
              </a:outerShdw>
            </a:effectLst>
          </p:spPr>
          <p:txBody>
            <a:bodyPr tIns="91440" bIns="91440" anchor="ctr"/>
            <a:lstStyle/>
            <a:p>
              <a:pPr eaLnBrk="0" hangingPunct="0">
                <a:defRPr/>
              </a:pPr>
              <a:r>
                <a:rPr lang="en-US" sz="2000" b="1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</a:p>
          </p:txBody>
        </p:sp>
      </p:grpSp>
      <p:grpSp>
        <p:nvGrpSpPr>
          <p:cNvPr id="26" name="Group 33"/>
          <p:cNvGrpSpPr>
            <a:grpSpLocks/>
          </p:cNvGrpSpPr>
          <p:nvPr/>
        </p:nvGrpSpPr>
        <p:grpSpPr bwMode="auto">
          <a:xfrm>
            <a:off x="3429000" y="3701623"/>
            <a:ext cx="8763000" cy="533400"/>
            <a:chOff x="442269" y="1255738"/>
            <a:chExt cx="8903219" cy="585788"/>
          </a:xfrm>
        </p:grpSpPr>
        <p:sp>
          <p:nvSpPr>
            <p:cNvPr id="27" name="Rectangle 15"/>
            <p:cNvSpPr>
              <a:spLocks noChangeArrowheads="1"/>
            </p:cNvSpPr>
            <p:nvPr/>
          </p:nvSpPr>
          <p:spPr bwMode="auto">
            <a:xfrm>
              <a:off x="1064605" y="1255738"/>
              <a:ext cx="8280883" cy="5857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6350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808080"/>
              </a:outerShdw>
            </a:effectLst>
          </p:spPr>
          <p:txBody>
            <a:bodyPr tIns="91440" bIns="91440" anchor="ctr"/>
            <a:lstStyle/>
            <a:p>
              <a:pPr marL="123825" indent="-4763" eaLnBrk="0" hangingPunct="0">
                <a:tabLst>
                  <a:tab pos="119063" algn="l"/>
                </a:tabLst>
                <a:defRPr/>
              </a:pPr>
              <a:r>
                <a:rPr lang="el-GR" sz="1100" dirty="0">
                  <a:latin typeface="Cambria" panose="02040503050406030204" pitchFamily="18" charset="0"/>
                  <a:ea typeface="Cambria" panose="02040503050406030204" pitchFamily="18" charset="0"/>
                </a:rPr>
                <a:t>Οι διπλωματούχοι ιδρύουν την επιχείρηση ή διαδέχονται τους γονείς τους </a:t>
              </a:r>
              <a:r>
                <a:rPr lang="el-GR" sz="1100" b="1" dirty="0">
                  <a:latin typeface="Cambria" panose="02040503050406030204" pitchFamily="18" charset="0"/>
                  <a:ea typeface="Cambria" panose="02040503050406030204" pitchFamily="18" charset="0"/>
                </a:rPr>
                <a:t>σε μέση ηλικία 28,6 ετών (νεαρότεροι Τοπογράφοι και Ναυπηγοί 27,6 ετών)</a:t>
              </a:r>
              <a:endParaRPr lang="en-US" sz="11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123825" indent="-4763" eaLnBrk="0" hangingPunct="0">
                <a:tabLst>
                  <a:tab pos="119063" algn="l"/>
                </a:tabLst>
                <a:defRPr/>
              </a:pPr>
              <a:endParaRPr lang="en-US" sz="11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" name="Rectangle 16"/>
            <p:cNvSpPr>
              <a:spLocks noChangeArrowheads="1"/>
            </p:cNvSpPr>
            <p:nvPr/>
          </p:nvSpPr>
          <p:spPr bwMode="auto">
            <a:xfrm>
              <a:off x="442269" y="1255738"/>
              <a:ext cx="635037" cy="585788"/>
            </a:xfrm>
            <a:prstGeom prst="rect">
              <a:avLst/>
            </a:prstGeom>
            <a:solidFill>
              <a:schemeClr val="accent6"/>
            </a:solidFill>
            <a:ln w="6350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808080"/>
              </a:outerShdw>
            </a:effectLst>
          </p:spPr>
          <p:txBody>
            <a:bodyPr tIns="91440" bIns="91440" anchor="ctr"/>
            <a:lstStyle/>
            <a:p>
              <a:pPr eaLnBrk="0" hangingPunct="0">
                <a:defRPr/>
              </a:pPr>
              <a:r>
                <a:rPr lang="el-GR" sz="2000" b="1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</a:t>
              </a:r>
              <a:endParaRPr lang="en-US" sz="20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9" name="Group 33"/>
          <p:cNvGrpSpPr>
            <a:grpSpLocks/>
          </p:cNvGrpSpPr>
          <p:nvPr/>
        </p:nvGrpSpPr>
        <p:grpSpPr bwMode="auto">
          <a:xfrm>
            <a:off x="3402652" y="4476952"/>
            <a:ext cx="8763000" cy="533400"/>
            <a:chOff x="442269" y="1255738"/>
            <a:chExt cx="8903219" cy="585788"/>
          </a:xfrm>
        </p:grpSpPr>
        <p:sp>
          <p:nvSpPr>
            <p:cNvPr id="30" name="Rectangle 15"/>
            <p:cNvSpPr>
              <a:spLocks noChangeArrowheads="1"/>
            </p:cNvSpPr>
            <p:nvPr/>
          </p:nvSpPr>
          <p:spPr bwMode="auto">
            <a:xfrm>
              <a:off x="1064605" y="1255738"/>
              <a:ext cx="8280883" cy="5857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6350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808080"/>
              </a:outerShdw>
            </a:effectLst>
          </p:spPr>
          <p:txBody>
            <a:bodyPr tIns="91440" bIns="91440" anchor="ctr"/>
            <a:lstStyle/>
            <a:p>
              <a:pPr marL="123825" indent="-4763" eaLnBrk="0" hangingPunct="0">
                <a:tabLst>
                  <a:tab pos="119063" algn="l"/>
                </a:tabLst>
                <a:defRPr/>
              </a:pPr>
              <a:r>
                <a:rPr lang="el-GR" sz="1100" dirty="0">
                  <a:latin typeface="Cambria" panose="02040503050406030204" pitchFamily="18" charset="0"/>
                  <a:ea typeface="Cambria" panose="02040503050406030204" pitchFamily="18" charset="0"/>
                </a:rPr>
                <a:t>Το 54,1% διαμένει στην ευρύτερη περιοχή της Αττικής, το 6,6% σε κάποια από τις υπόλοιπες τέσσερις μεγάλες πόλεις της χώρας (Θεσσαλονίκη, Πάτρα, Λάρισα ή Ηράκλειο Κρήτης) και το 39,3% στην επαρχία.</a:t>
              </a:r>
              <a:endParaRPr lang="en-US" sz="11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" name="Rectangle 16"/>
            <p:cNvSpPr>
              <a:spLocks noChangeArrowheads="1"/>
            </p:cNvSpPr>
            <p:nvPr/>
          </p:nvSpPr>
          <p:spPr bwMode="auto">
            <a:xfrm>
              <a:off x="442269" y="1255738"/>
              <a:ext cx="635037" cy="585788"/>
            </a:xfrm>
            <a:prstGeom prst="rect">
              <a:avLst/>
            </a:prstGeom>
            <a:solidFill>
              <a:schemeClr val="accent6"/>
            </a:solidFill>
            <a:ln w="6350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808080"/>
              </a:outerShdw>
            </a:effectLst>
          </p:spPr>
          <p:txBody>
            <a:bodyPr tIns="91440" bIns="91440" anchor="ctr"/>
            <a:lstStyle/>
            <a:p>
              <a:pPr eaLnBrk="0" hangingPunct="0">
                <a:defRPr/>
              </a:pPr>
              <a:r>
                <a:rPr lang="el-GR" sz="2000" b="1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6</a:t>
              </a:r>
              <a:endParaRPr lang="en-US" sz="20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2" name="Group 33"/>
          <p:cNvGrpSpPr>
            <a:grpSpLocks/>
          </p:cNvGrpSpPr>
          <p:nvPr/>
        </p:nvGrpSpPr>
        <p:grpSpPr bwMode="auto">
          <a:xfrm>
            <a:off x="3429000" y="5340482"/>
            <a:ext cx="8763000" cy="533400"/>
            <a:chOff x="442269" y="1255738"/>
            <a:chExt cx="8903219" cy="585788"/>
          </a:xfrm>
        </p:grpSpPr>
        <p:sp>
          <p:nvSpPr>
            <p:cNvPr id="33" name="Rectangle 15"/>
            <p:cNvSpPr>
              <a:spLocks noChangeArrowheads="1"/>
            </p:cNvSpPr>
            <p:nvPr/>
          </p:nvSpPr>
          <p:spPr bwMode="auto">
            <a:xfrm>
              <a:off x="1064605" y="1255738"/>
              <a:ext cx="8280883" cy="5857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6350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808080"/>
              </a:outerShdw>
            </a:effectLst>
          </p:spPr>
          <p:txBody>
            <a:bodyPr tIns="91440" bIns="91440" anchor="ctr"/>
            <a:lstStyle/>
            <a:p>
              <a:pPr marL="123825" indent="-4763" eaLnBrk="0" hangingPunct="0">
                <a:tabLst>
                  <a:tab pos="119063" algn="l"/>
                </a:tabLst>
                <a:defRPr/>
              </a:pPr>
              <a:endParaRPr lang="en-US" sz="1100" dirty="0" smtClean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123825" indent="-4763" eaLnBrk="0" hangingPunct="0">
                <a:tabLst>
                  <a:tab pos="119063" algn="l"/>
                </a:tabLst>
                <a:defRPr/>
              </a:pPr>
              <a:r>
                <a:rPr lang="el-GR" sz="11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Η </a:t>
              </a:r>
              <a:r>
                <a:rPr lang="el-GR" sz="1100" dirty="0">
                  <a:latin typeface="Cambria" panose="02040503050406030204" pitchFamily="18" charset="0"/>
                  <a:ea typeface="Cambria" panose="02040503050406030204" pitchFamily="18" charset="0"/>
                </a:rPr>
                <a:t>επιχειρηματικότητα αποτελεί </a:t>
              </a:r>
              <a:r>
                <a:rPr lang="el-GR" sz="1100" b="1" dirty="0">
                  <a:latin typeface="Cambria" panose="02040503050406030204" pitchFamily="18" charset="0"/>
                  <a:ea typeface="Cambria" panose="02040503050406030204" pitchFamily="18" charset="0"/>
                </a:rPr>
                <a:t>επιλογή καριέρας (6</a:t>
              </a:r>
              <a:r>
                <a:rPr lang="en-US" sz="1100" b="1" dirty="0">
                  <a:latin typeface="Cambria" panose="02040503050406030204" pitchFamily="18" charset="0"/>
                  <a:ea typeface="Cambria" panose="02040503050406030204" pitchFamily="18" charset="0"/>
                </a:rPr>
                <a:t>6,6</a:t>
              </a:r>
              <a:r>
                <a:rPr lang="el-GR" sz="1100" b="1" dirty="0">
                  <a:latin typeface="Cambria" panose="02040503050406030204" pitchFamily="18" charset="0"/>
                  <a:ea typeface="Cambria" panose="02040503050406030204" pitchFamily="18" charset="0"/>
                </a:rPr>
                <a:t>%) </a:t>
              </a:r>
              <a:r>
                <a:rPr lang="el-GR" sz="1100" dirty="0">
                  <a:latin typeface="Cambria" panose="02040503050406030204" pitchFamily="18" charset="0"/>
                  <a:ea typeface="Cambria" panose="02040503050406030204" pitchFamily="18" charset="0"/>
                </a:rPr>
                <a:t>και πολύ λιγότερο επιλογή ανάγκης (22,</a:t>
              </a:r>
              <a:r>
                <a:rPr lang="en-US" sz="1100" dirty="0">
                  <a:latin typeface="Cambria" panose="02040503050406030204" pitchFamily="18" charset="0"/>
                  <a:ea typeface="Cambria" panose="02040503050406030204" pitchFamily="18" charset="0"/>
                </a:rPr>
                <a:t>9</a:t>
              </a:r>
              <a:r>
                <a:rPr lang="el-GR" sz="1100" dirty="0">
                  <a:latin typeface="Cambria" panose="02040503050406030204" pitchFamily="18" charset="0"/>
                  <a:ea typeface="Cambria" panose="02040503050406030204" pitchFamily="18" charset="0"/>
                </a:rPr>
                <a:t>%)</a:t>
              </a:r>
              <a:r>
                <a:rPr lang="en-US" sz="11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l-GR" sz="1100" dirty="0">
                  <a:latin typeface="Cambria" panose="02040503050406030204" pitchFamily="18" charset="0"/>
                  <a:ea typeface="Cambria" panose="02040503050406030204" pitchFamily="18" charset="0"/>
                </a:rPr>
                <a:t>ή οικογενειακή δέσμευση (5,5%)</a:t>
              </a:r>
              <a:endParaRPr lang="en-US" sz="11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123825" indent="-4763" eaLnBrk="0" hangingPunct="0">
                <a:tabLst>
                  <a:tab pos="119063" algn="l"/>
                </a:tabLst>
                <a:defRPr/>
              </a:pPr>
              <a:r>
                <a:rPr lang="en-US" sz="1100" dirty="0"/>
                <a:t>	</a:t>
              </a:r>
            </a:p>
            <a:p>
              <a:pPr marL="123825" indent="-4763" eaLnBrk="0" hangingPunct="0">
                <a:tabLst>
                  <a:tab pos="119063" algn="l"/>
                </a:tabLst>
                <a:defRPr/>
              </a:pPr>
              <a:endParaRPr lang="en-US" sz="1100" dirty="0"/>
            </a:p>
          </p:txBody>
        </p:sp>
        <p:sp>
          <p:nvSpPr>
            <p:cNvPr id="34" name="Rectangle 16"/>
            <p:cNvSpPr>
              <a:spLocks noChangeArrowheads="1"/>
            </p:cNvSpPr>
            <p:nvPr/>
          </p:nvSpPr>
          <p:spPr bwMode="auto">
            <a:xfrm>
              <a:off x="442269" y="1255738"/>
              <a:ext cx="635037" cy="585788"/>
            </a:xfrm>
            <a:prstGeom prst="rect">
              <a:avLst/>
            </a:prstGeom>
            <a:solidFill>
              <a:schemeClr val="accent6"/>
            </a:solidFill>
            <a:ln w="6350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808080"/>
              </a:outerShdw>
            </a:effectLst>
          </p:spPr>
          <p:txBody>
            <a:bodyPr tIns="91440" bIns="91440" anchor="ctr"/>
            <a:lstStyle/>
            <a:p>
              <a:pPr eaLnBrk="0" hangingPunct="0">
                <a:defRPr/>
              </a:pPr>
              <a:r>
                <a:rPr lang="el-GR" sz="2000" b="1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7</a:t>
              </a:r>
              <a:endParaRPr lang="en-US" sz="20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5" name="Group 33"/>
          <p:cNvGrpSpPr>
            <a:grpSpLocks/>
          </p:cNvGrpSpPr>
          <p:nvPr/>
        </p:nvGrpSpPr>
        <p:grpSpPr bwMode="auto">
          <a:xfrm>
            <a:off x="3429000" y="6115811"/>
            <a:ext cx="8763000" cy="533400"/>
            <a:chOff x="442269" y="1255738"/>
            <a:chExt cx="8903219" cy="585788"/>
          </a:xfrm>
        </p:grpSpPr>
        <p:sp>
          <p:nvSpPr>
            <p:cNvPr id="36" name="Rectangle 15"/>
            <p:cNvSpPr>
              <a:spLocks noChangeArrowheads="1"/>
            </p:cNvSpPr>
            <p:nvPr/>
          </p:nvSpPr>
          <p:spPr bwMode="auto">
            <a:xfrm>
              <a:off x="1064605" y="1255738"/>
              <a:ext cx="8280883" cy="5857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6350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808080"/>
              </a:outerShdw>
            </a:effectLst>
          </p:spPr>
          <p:txBody>
            <a:bodyPr tIns="91440" bIns="91440" anchor="ctr"/>
            <a:lstStyle/>
            <a:p>
              <a:pPr marL="123825" indent="-4763" eaLnBrk="0" hangingPunct="0">
                <a:tabLst>
                  <a:tab pos="119063" algn="l"/>
                </a:tabLst>
                <a:defRPr/>
              </a:pPr>
              <a:r>
                <a:rPr lang="en-US" sz="11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To </a:t>
              </a:r>
              <a:r>
                <a:rPr lang="en-US" sz="11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43,7%</a:t>
              </a:r>
              <a:r>
                <a:rPr lang="en-US" sz="11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l-GR" sz="11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των επιχειρήσεων αξιοποιεί τα αποτελέσματα της ερευνητικής προσπάθειας και το </a:t>
              </a:r>
              <a:r>
                <a:rPr lang="el-GR" sz="11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56,3%</a:t>
              </a:r>
              <a:r>
                <a:rPr lang="el-GR" sz="11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όχι.</a:t>
              </a:r>
              <a:endParaRPr lang="en-US" sz="11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123825" indent="-4763" eaLnBrk="0" hangingPunct="0">
                <a:tabLst>
                  <a:tab pos="119063" algn="l"/>
                </a:tabLst>
                <a:defRPr/>
              </a:pPr>
              <a:endParaRPr lang="en-US" sz="1100" dirty="0"/>
            </a:p>
          </p:txBody>
        </p:sp>
        <p:sp>
          <p:nvSpPr>
            <p:cNvPr id="37" name="Rectangle 16"/>
            <p:cNvSpPr>
              <a:spLocks noChangeArrowheads="1"/>
            </p:cNvSpPr>
            <p:nvPr/>
          </p:nvSpPr>
          <p:spPr bwMode="auto">
            <a:xfrm>
              <a:off x="442269" y="1255738"/>
              <a:ext cx="635037" cy="585788"/>
            </a:xfrm>
            <a:prstGeom prst="rect">
              <a:avLst/>
            </a:prstGeom>
            <a:solidFill>
              <a:schemeClr val="accent6"/>
            </a:solidFill>
            <a:ln w="6350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808080"/>
              </a:outerShdw>
            </a:effectLst>
          </p:spPr>
          <p:txBody>
            <a:bodyPr tIns="91440" bIns="91440" anchor="ctr"/>
            <a:lstStyle/>
            <a:p>
              <a:pPr eaLnBrk="0" hangingPunct="0">
                <a:defRPr/>
              </a:pPr>
              <a:r>
                <a:rPr lang="el-GR" sz="2000" b="1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8</a:t>
              </a:r>
              <a:endParaRPr lang="en-US" sz="20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38" name="Εικόνα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3" y="6230114"/>
            <a:ext cx="1271748" cy="61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64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3" y="6230114"/>
            <a:ext cx="1271748" cy="618125"/>
          </a:xfrm>
          <a:prstGeom prst="rect">
            <a:avLst/>
          </a:prstGeom>
        </p:spPr>
      </p:pic>
      <p:sp>
        <p:nvSpPr>
          <p:cNvPr id="4" name="3 - Ορθογώνιο"/>
          <p:cNvSpPr/>
          <p:nvPr/>
        </p:nvSpPr>
        <p:spPr>
          <a:xfrm>
            <a:off x="304800" y="228600"/>
            <a:ext cx="11277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2088" lvl="1"/>
            <a:r>
              <a:rPr lang="el-GR" sz="3200" b="1" spc="-5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Επιχειρηματικότητα – </a:t>
            </a:r>
            <a:r>
              <a:rPr lang="el-GR" sz="3200" spc="-5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Ποσοστά ελευθέρων επαγγελματιών ανά ειδικότητα</a:t>
            </a:r>
          </a:p>
        </p:txBody>
      </p:sp>
      <p:graphicFrame>
        <p:nvGraphicFramePr>
          <p:cNvPr id="6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397453"/>
              </p:ext>
            </p:extLst>
          </p:nvPr>
        </p:nvGraphicFramePr>
        <p:xfrm>
          <a:off x="685800" y="1305815"/>
          <a:ext cx="10515600" cy="2856888"/>
        </p:xfrm>
        <a:graphic>
          <a:graphicData uri="http://schemas.openxmlformats.org/drawingml/2006/table">
            <a:tbl>
              <a:tblPr/>
              <a:tblGrid>
                <a:gridCol w="1644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50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1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1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81849">
                  <a:extLst>
                    <a:ext uri="{9D8B030D-6E8A-4147-A177-3AD203B41FA5}">
                      <a16:colId xmlns:a16="http://schemas.microsoft.com/office/drawing/2014/main" val="822945910"/>
                    </a:ext>
                  </a:extLst>
                </a:gridCol>
              </a:tblGrid>
              <a:tr h="1895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Ειδικότητα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1991-1995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1996-2001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2002 – 2010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2011-2019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Πολιτικοί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39,3%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35,3%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57,3%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32%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Αρχιτέκτονες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56,4%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46,6%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45,1%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46,7%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Τοπογράφοι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27,1%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27,9%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38,5%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36%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Ηλεκτρολόγοι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12,5%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13,7%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13,2%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11,9%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Μηχανολόγοι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32,3% 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16,1%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32,5%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14,2%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Χημικοί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13,0%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9,8%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14,6%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9,8%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0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Μεταλλειολόγοι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14,3%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17,6%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18,8%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13,4%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Ναυπηγοί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---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22,9%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9,5%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11,0%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ΣΕΜΦΕ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---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---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13,7%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7,9%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4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Σύνολο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28,0% 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24,1%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29,9%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21,1%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7" name="Γράφημα 13"/>
          <p:cNvGraphicFramePr/>
          <p:nvPr>
            <p:extLst>
              <p:ext uri="{D42A27DB-BD31-4B8C-83A1-F6EECF244321}">
                <p14:modId xmlns:p14="http://schemas.microsoft.com/office/powerpoint/2010/main" val="2456568637"/>
              </p:ext>
            </p:extLst>
          </p:nvPr>
        </p:nvGraphicFramePr>
        <p:xfrm>
          <a:off x="723900" y="4015309"/>
          <a:ext cx="104394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TextBox"/>
          <p:cNvSpPr txBox="1"/>
          <p:nvPr/>
        </p:nvSpPr>
        <p:spPr>
          <a:xfrm>
            <a:off x="228600" y="228600"/>
            <a:ext cx="1158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spc="-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Επιχειρηματικότητα – Ίδρυση νέας επιχείρησης </a:t>
            </a:r>
            <a:endParaRPr lang="el-GR" sz="3200" spc="-5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</p:txBody>
      </p:sp>
      <p:pic>
        <p:nvPicPr>
          <p:cNvPr id="9" name="Εικόνα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3" y="6230114"/>
            <a:ext cx="1271748" cy="618125"/>
          </a:xfrm>
          <a:prstGeom prst="rect">
            <a:avLst/>
          </a:prstGeom>
        </p:spPr>
      </p:pic>
      <p:graphicFrame>
        <p:nvGraphicFramePr>
          <p:cNvPr id="8" name="45 - Γράφημα"/>
          <p:cNvGraphicFramePr/>
          <p:nvPr>
            <p:extLst>
              <p:ext uri="{D42A27DB-BD31-4B8C-83A1-F6EECF244321}">
                <p14:modId xmlns:p14="http://schemas.microsoft.com/office/powerpoint/2010/main" val="2190890710"/>
              </p:ext>
            </p:extLst>
          </p:nvPr>
        </p:nvGraphicFramePr>
        <p:xfrm>
          <a:off x="457200" y="914400"/>
          <a:ext cx="56388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47 - Γράφημα"/>
          <p:cNvGraphicFramePr/>
          <p:nvPr>
            <p:extLst>
              <p:ext uri="{D42A27DB-BD31-4B8C-83A1-F6EECF244321}">
                <p14:modId xmlns:p14="http://schemas.microsoft.com/office/powerpoint/2010/main" val="1607025222"/>
              </p:ext>
            </p:extLst>
          </p:nvPr>
        </p:nvGraphicFramePr>
        <p:xfrm>
          <a:off x="457201" y="3810000"/>
          <a:ext cx="5638799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Ορθογώνιο 1"/>
          <p:cNvSpPr/>
          <p:nvPr/>
        </p:nvSpPr>
        <p:spPr>
          <a:xfrm>
            <a:off x="6172200" y="1295400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3200" dirty="0">
                <a:latin typeface="Cambria" panose="02040503050406030204" pitchFamily="18" charset="0"/>
                <a:ea typeface="Cambria" panose="02040503050406030204" pitchFamily="18" charset="0"/>
              </a:rPr>
              <a:t>Έλλειψη κεφαλαίων και ανάγκη μεγαλύτερης εμπειρίας οι κυριότεροι λόγοι μη ανάληψης επιχειρηματικής </a:t>
            </a:r>
            <a:r>
              <a:rPr lang="el-GR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δράσης.</a:t>
            </a:r>
            <a:endParaRPr lang="el-GR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3200" dirty="0">
                <a:latin typeface="Cambria" panose="02040503050406030204" pitchFamily="18" charset="0"/>
                <a:ea typeface="Cambria" panose="02040503050406030204" pitchFamily="18" charset="0"/>
              </a:rPr>
              <a:t>Οι κλάδοι στους οποίους  σκοπεύουν να επιχειρήσουν (μελέτες, συμβουλευτικές υπηρεσίες και κατασκευές</a:t>
            </a:r>
            <a:r>
              <a:rPr lang="el-GR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335813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TextBox"/>
          <p:cNvSpPr txBox="1"/>
          <p:nvPr/>
        </p:nvSpPr>
        <p:spPr>
          <a:xfrm>
            <a:off x="228600" y="228600"/>
            <a:ext cx="1158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spc="-5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Επιχειρηματικότητα </a:t>
            </a:r>
            <a:r>
              <a:rPr lang="el-GR" dirty="0" smtClean="0">
                <a:latin typeface="Cambria" pitchFamily="18" charset="0"/>
                <a:ea typeface="Cambria" pitchFamily="18" charset="0"/>
              </a:rPr>
              <a:t>– </a:t>
            </a:r>
            <a:r>
              <a:rPr lang="el-GR" sz="3200" spc="-5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Πολλαπλές κρίσεις &amp; Τρόποι διαφυγής</a:t>
            </a:r>
          </a:p>
        </p:txBody>
      </p:sp>
      <p:graphicFrame>
        <p:nvGraphicFramePr>
          <p:cNvPr id="7" name="6 - Γράφημα"/>
          <p:cNvGraphicFramePr/>
          <p:nvPr>
            <p:extLst>
              <p:ext uri="{D42A27DB-BD31-4B8C-83A1-F6EECF244321}">
                <p14:modId xmlns:p14="http://schemas.microsoft.com/office/powerpoint/2010/main" val="681037120"/>
              </p:ext>
            </p:extLst>
          </p:nvPr>
        </p:nvGraphicFramePr>
        <p:xfrm>
          <a:off x="381000" y="1066801"/>
          <a:ext cx="10591800" cy="3657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Εικόνα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3" y="6230114"/>
            <a:ext cx="1271748" cy="618125"/>
          </a:xfrm>
          <a:prstGeom prst="rect">
            <a:avLst/>
          </a:prstGeom>
        </p:spPr>
      </p:pic>
      <p:sp>
        <p:nvSpPr>
          <p:cNvPr id="10" name="9 - Βέλος προς τα κάτω"/>
          <p:cNvSpPr/>
          <p:nvPr/>
        </p:nvSpPr>
        <p:spPr>
          <a:xfrm>
            <a:off x="6553200" y="3657600"/>
            <a:ext cx="1524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Βέλος προς τα κάτω"/>
          <p:cNvSpPr/>
          <p:nvPr/>
        </p:nvSpPr>
        <p:spPr>
          <a:xfrm>
            <a:off x="4267200" y="3352800"/>
            <a:ext cx="1524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TextBox"/>
          <p:cNvSpPr txBox="1"/>
          <p:nvPr/>
        </p:nvSpPr>
        <p:spPr>
          <a:xfrm>
            <a:off x="609600" y="4761155"/>
            <a:ext cx="10515600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l-GR" sz="1700" dirty="0" smtClean="0"/>
              <a:t> </a:t>
            </a:r>
            <a:r>
              <a:rPr lang="el-GR" sz="1700" dirty="0">
                <a:latin typeface="Cambria" pitchFamily="18" charset="0"/>
                <a:ea typeface="Cambria" pitchFamily="18" charset="0"/>
              </a:rPr>
              <a:t>Το 60,4% των επιχειρηματιών επηρεάστηκε αρνητικά με το 39,6% να δηλώνει ότι δεν επηρεάστηκε ιδιαίτερα. </a:t>
            </a:r>
          </a:p>
          <a:p>
            <a:pPr algn="just">
              <a:buFont typeface="Arial" pitchFamily="34" charset="0"/>
              <a:buChar char="•"/>
            </a:pPr>
            <a:r>
              <a:rPr lang="el-GR" sz="1700" dirty="0" smtClean="0">
                <a:latin typeface="Cambria" pitchFamily="18" charset="0"/>
                <a:ea typeface="Cambria" pitchFamily="18" charset="0"/>
              </a:rPr>
              <a:t> Οι δυναμικοί τρόποι αντιμετώπισης των «πολλαπλών κρίσεων» υπερισχύουν των στατικών. Στοιχείο που δείχνει δημιουργικότητα.</a:t>
            </a:r>
          </a:p>
          <a:p>
            <a:pPr algn="just">
              <a:buFont typeface="Arial" pitchFamily="34" charset="0"/>
              <a:buChar char="•"/>
            </a:pPr>
            <a:r>
              <a:rPr lang="el-GR" sz="1700" dirty="0" smtClean="0">
                <a:latin typeface="Cambria" pitchFamily="18" charset="0"/>
                <a:ea typeface="Cambria" pitchFamily="18" charset="0"/>
              </a:rPr>
              <a:t> Χαμηλή συμμετοχή του δανεισμού στην αντιμετώπιση των κρίσεων.</a:t>
            </a:r>
          </a:p>
          <a:p>
            <a:pPr algn="just">
              <a:buFont typeface="Arial" pitchFamily="34" charset="0"/>
              <a:buChar char="•"/>
            </a:pPr>
            <a:r>
              <a:rPr lang="el-GR" sz="1700" dirty="0" smtClean="0">
                <a:latin typeface="Cambria" pitchFamily="18" charset="0"/>
                <a:ea typeface="Cambria" pitchFamily="18" charset="0"/>
              </a:rPr>
              <a:t> Υψηλό ποσοστό αδράνειας (23,2% στην έρευνα 2001-2010).</a:t>
            </a:r>
          </a:p>
          <a:p>
            <a:pPr>
              <a:buFont typeface="Arial" pitchFamily="34" charset="0"/>
              <a:buChar char="•"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3" y="6230114"/>
            <a:ext cx="1271748" cy="618125"/>
          </a:xfrm>
          <a:prstGeom prst="rect">
            <a:avLst/>
          </a:prstGeom>
        </p:spPr>
      </p:pic>
      <p:graphicFrame>
        <p:nvGraphicFramePr>
          <p:cNvPr id="3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343255"/>
              </p:ext>
            </p:extLst>
          </p:nvPr>
        </p:nvGraphicFramePr>
        <p:xfrm>
          <a:off x="632521" y="1487488"/>
          <a:ext cx="8816280" cy="4117084"/>
        </p:xfrm>
        <a:graphic>
          <a:graphicData uri="http://schemas.openxmlformats.org/drawingml/2006/table">
            <a:tbl>
              <a:tblPr/>
              <a:tblGrid>
                <a:gridCol w="3697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74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7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70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7045">
                  <a:extLst>
                    <a:ext uri="{9D8B030D-6E8A-4147-A177-3AD203B41FA5}">
                      <a16:colId xmlns:a16="http://schemas.microsoft.com/office/drawing/2014/main" val="3560608778"/>
                    </a:ext>
                  </a:extLst>
                </a:gridCol>
              </a:tblGrid>
              <a:tr h="2128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Ειδικότητα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’91-’95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’96-’01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’02-’10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’11-’19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8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Πολιτικοί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64,9%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44,2%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32,4%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40,4%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8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Αρχιτέκτονες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73,1%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32,2%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36,7%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kern="1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56,8%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8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Τοπογράφοι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45,7%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41,5%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24,4%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30,4%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8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Ηλεκτρολόγοι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43,1%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36,3%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32,7%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34,0%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8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Μηχανολόγοι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45,5%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45,2%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33,8%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kern="1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42,0%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8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Χημικοί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45,9%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34,5%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26,8%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30,5%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28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Μεταλλειολόγοι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40,0%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32,1%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23,5%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29,3%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28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Ναυπηγοί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---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18,9%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17,3%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24,1%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28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ΣΕΜΦΕ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---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---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18,9%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29,6%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28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Σύνολο ΕΜΠ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28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Σχέσεις εργασίας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’91-’95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’96-’01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’02-’10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l-G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’11-’19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28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Οιονεί μισθωτοί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66,9%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61,7%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37,9%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49,0%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28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Μόνιμοι δημόσιοι υπάλληλοι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45,8%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18,8%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12,5%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kern="1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30,8%</a:t>
                      </a:r>
                      <a:endParaRPr lang="el-GR" sz="1200" b="1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28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Μισθωτοί αορίστου χρόνου (</a:t>
                      </a:r>
                      <a:r>
                        <a:rPr kumimoji="0" lang="el-G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δημ</a:t>
                      </a: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. τ.)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24,7%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28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Μισθωτοί αορίστου χρόνου (ιδ. τ.)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46,8%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37,1%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21,1%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kern="1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33%</a:t>
                      </a:r>
                      <a:endParaRPr lang="el-GR" sz="1200" b="1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28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Μισθωτοί με σύμβαση ορισμένου χρόνου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43,3%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40,7%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33,0%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kern="1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36,5%</a:t>
                      </a:r>
                      <a:endParaRPr lang="el-GR" sz="1200" b="1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2" name="Ορθογώνιο 1"/>
          <p:cNvSpPr/>
          <p:nvPr/>
        </p:nvSpPr>
        <p:spPr>
          <a:xfrm>
            <a:off x="603834" y="228600"/>
            <a:ext cx="106737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b="1" spc="-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Επιχειρηματικότητα </a:t>
            </a:r>
            <a:r>
              <a:rPr lang="el-GR" sz="3200" dirty="0">
                <a:latin typeface="Cambria" pitchFamily="18" charset="0"/>
                <a:ea typeface="Cambria" pitchFamily="18" charset="0"/>
              </a:rPr>
              <a:t>– </a:t>
            </a:r>
            <a:r>
              <a:rPr lang="el-GR" sz="3200" spc="-5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Πρόθεση επιχειρηματικότητας μισθωτών</a:t>
            </a:r>
            <a:endParaRPr lang="el-GR" sz="3200" spc="-5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01200" y="1600200"/>
            <a:ext cx="2286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latin typeface="Cambria" panose="02040503050406030204" pitchFamily="18" charset="0"/>
                <a:ea typeface="Cambria" panose="02040503050406030204" pitchFamily="18" charset="0"/>
              </a:rPr>
              <a:t>Υψηλότερη πρόθεση σε σχέση με 2002-2010, χαμηλότερη σε σχέση με 1991-2001.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latin typeface="Cambria" panose="02040503050406030204" pitchFamily="18" charset="0"/>
                <a:ea typeface="Cambria" panose="02040503050406030204" pitchFamily="18" charset="0"/>
              </a:rPr>
              <a:t>Θετική στροφή προς την επιχειρηματική δράση.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7881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3" y="6230114"/>
            <a:ext cx="1271748" cy="618125"/>
          </a:xfrm>
          <a:prstGeom prst="rect">
            <a:avLst/>
          </a:prstGeom>
        </p:spPr>
      </p:pic>
      <p:sp>
        <p:nvSpPr>
          <p:cNvPr id="2" name="Ορθογώνιο 1"/>
          <p:cNvSpPr/>
          <p:nvPr/>
        </p:nvSpPr>
        <p:spPr>
          <a:xfrm>
            <a:off x="603834" y="228600"/>
            <a:ext cx="106737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b="1" spc="-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Επιχειρηματικότητα </a:t>
            </a:r>
            <a:r>
              <a:rPr lang="el-GR" sz="3200" dirty="0">
                <a:latin typeface="Cambria" pitchFamily="18" charset="0"/>
                <a:ea typeface="Cambria" pitchFamily="18" charset="0"/>
              </a:rPr>
              <a:t>– </a:t>
            </a:r>
            <a:r>
              <a:rPr lang="el-GR" sz="3200" spc="-5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Λόγοι μη στροφής στην επιχειρηματικότητα</a:t>
            </a:r>
            <a:endParaRPr lang="el-GR" sz="3200" spc="-5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</p:txBody>
      </p:sp>
      <p:graphicFrame>
        <p:nvGraphicFramePr>
          <p:cNvPr id="6" name="Γράφημα 5"/>
          <p:cNvGraphicFramePr/>
          <p:nvPr>
            <p:extLst>
              <p:ext uri="{D42A27DB-BD31-4B8C-83A1-F6EECF244321}">
                <p14:modId xmlns:p14="http://schemas.microsoft.com/office/powerpoint/2010/main" val="185885080"/>
              </p:ext>
            </p:extLst>
          </p:nvPr>
        </p:nvGraphicFramePr>
        <p:xfrm>
          <a:off x="533400" y="1447799"/>
          <a:ext cx="6705600" cy="4676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72400" y="1600200"/>
            <a:ext cx="3886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Έλλειψη κεφαλαίων και ανάγκη μεγαλύτερης εμπειρίας οι κυριότεροι λόγοι μη ανάληψης επιχειρηματικής δράσης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Οι κλάδοι στους οποίους  σκοπεύουν να επιχειρήσουν (μελέτες, συμβουλευτικές υπηρεσίες και κατασκευές)</a:t>
            </a:r>
            <a:endParaRPr lang="el-G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Κάτω βέλος 6"/>
          <p:cNvSpPr/>
          <p:nvPr/>
        </p:nvSpPr>
        <p:spPr>
          <a:xfrm>
            <a:off x="2971800" y="1752600"/>
            <a:ext cx="1524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062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pPr marL="101600">
                <a:lnSpc>
                  <a:spcPct val="100000"/>
                </a:lnSpc>
                <a:spcBef>
                  <a:spcPts val="15"/>
                </a:spcBef>
              </a:pPr>
              <a:t>37</a:t>
            </a:fld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3733800" y="533400"/>
            <a:ext cx="7942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4114800" y="304800"/>
            <a:ext cx="7726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l-GR" b="1" i="1" dirty="0"/>
          </a:p>
          <a:p>
            <a:endParaRPr lang="el-GR" b="1" i="1" dirty="0"/>
          </a:p>
          <a:p>
            <a:endParaRPr lang="el-GR" b="1" i="1" dirty="0"/>
          </a:p>
        </p:txBody>
      </p:sp>
      <p:sp>
        <p:nvSpPr>
          <p:cNvPr id="6" name="Ορθογώνιο 5"/>
          <p:cNvSpPr/>
          <p:nvPr/>
        </p:nvSpPr>
        <p:spPr>
          <a:xfrm>
            <a:off x="3758004" y="843118"/>
            <a:ext cx="765135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36638" lvl="1" indent="-844550">
              <a:buFontTx/>
              <a:buAutoNum type="arabicPeriod"/>
            </a:pPr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</a:rPr>
              <a:t>Εισαγωγή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36638" lvl="1" indent="-844550">
              <a:buFontTx/>
              <a:buAutoNum type="arabicPeriod"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36638" lvl="1" indent="-844550">
              <a:buFontTx/>
              <a:buAutoNum type="arabicPeriod"/>
            </a:pPr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</a:rPr>
              <a:t>Δημογραφικά χαρακτηριστικά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36638" lvl="1" indent="-844550">
              <a:buFontTx/>
              <a:buAutoNum type="arabicPeriod"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36638" lvl="1" indent="-844550">
              <a:buFontTx/>
              <a:buAutoNum type="arabicPeriod"/>
            </a:pPr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</a:rPr>
              <a:t>Εκπαίδευση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36638" lvl="1" indent="-844550">
              <a:buFontTx/>
              <a:buAutoNum type="arabicPeriod"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36638" lvl="1" indent="-844550">
              <a:buFontTx/>
              <a:buAutoNum type="arabicPeriod"/>
            </a:pPr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</a:rPr>
              <a:t>Πρώτη εργασία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36638" lvl="1" indent="-844550">
              <a:buFontTx/>
              <a:buAutoNum type="arabicPeriod"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36638" lvl="1" indent="-844550">
              <a:buFontTx/>
              <a:buAutoNum type="arabicPeriod"/>
            </a:pPr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</a:rPr>
              <a:t>Υφιστάμενη κατάσταση εργασίας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36638" lvl="1" indent="-844550">
              <a:buFontTx/>
              <a:buAutoNum type="arabicPeriod"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36638" lvl="1" indent="-844550">
              <a:buFontTx/>
              <a:buAutoNum type="arabicPeriod"/>
            </a:pPr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</a:rPr>
              <a:t>Μισθωτή απασχόληση και επιχειρηματικότητα 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36638" lvl="1" indent="-844550">
              <a:buFontTx/>
              <a:buAutoNum type="arabicPeriod"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36638" lvl="1" indent="-844550">
              <a:buFontTx/>
              <a:buAutoNum type="arabicPeriod"/>
            </a:pPr>
            <a:r>
              <a:rPr lang="el-GR" sz="2400" b="1" dirty="0">
                <a:latin typeface="Cambria" panose="02040503050406030204" pitchFamily="18" charset="0"/>
                <a:ea typeface="Cambria" panose="02040503050406030204" pitchFamily="18" charset="0"/>
              </a:rPr>
              <a:t>Αντιλήψεις και στάσεις διπλωματούχων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Στρογγυλεμένο ορθογώνιο 10"/>
          <p:cNvSpPr/>
          <p:nvPr/>
        </p:nvSpPr>
        <p:spPr>
          <a:xfrm>
            <a:off x="4581048" y="5197987"/>
            <a:ext cx="6248400" cy="50560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36638" lvl="1" indent="-844550"/>
            <a:r>
              <a:rPr lang="el-GR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Αντιλήψεις και στάσεις διπλωματούχων</a:t>
            </a:r>
            <a:endParaRPr lang="en-US" sz="2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Εικόνα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3" y="6230114"/>
            <a:ext cx="1271748" cy="61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22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3" y="6230114"/>
            <a:ext cx="1271748" cy="618125"/>
          </a:xfrm>
          <a:prstGeom prst="rect">
            <a:avLst/>
          </a:prstGeom>
        </p:spPr>
      </p:pic>
      <p:sp>
        <p:nvSpPr>
          <p:cNvPr id="2" name="Ορθογώνιο 1"/>
          <p:cNvSpPr/>
          <p:nvPr/>
        </p:nvSpPr>
        <p:spPr>
          <a:xfrm>
            <a:off x="304800" y="228600"/>
            <a:ext cx="10896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b="1" spc="-5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Αντιλήψεις και στάσεις διπλωματούχων  </a:t>
            </a:r>
            <a:r>
              <a:rPr lang="el-GR" sz="3200" dirty="0">
                <a:latin typeface="Cambria" pitchFamily="18" charset="0"/>
                <a:ea typeface="Cambria" pitchFamily="18" charset="0"/>
              </a:rPr>
              <a:t>– </a:t>
            </a:r>
            <a:r>
              <a:rPr lang="el-GR" sz="3200" spc="-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Βαθμός προετοιμασίας προς αντιμετώπιση της αγοράς </a:t>
            </a:r>
            <a:r>
              <a:rPr lang="el-GR" sz="3200" spc="-5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εργασίας (1)</a:t>
            </a:r>
            <a:endParaRPr lang="el-GR" sz="3200" spc="-5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</p:txBody>
      </p:sp>
      <p:graphicFrame>
        <p:nvGraphicFramePr>
          <p:cNvPr id="13" name="Γράφημα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1331445"/>
              </p:ext>
            </p:extLst>
          </p:nvPr>
        </p:nvGraphicFramePr>
        <p:xfrm>
          <a:off x="300318" y="1384130"/>
          <a:ext cx="4953000" cy="2502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Γράφημα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9662522"/>
              </p:ext>
            </p:extLst>
          </p:nvPr>
        </p:nvGraphicFramePr>
        <p:xfrm>
          <a:off x="6248400" y="1384130"/>
          <a:ext cx="48006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Γράφημα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4928433"/>
              </p:ext>
            </p:extLst>
          </p:nvPr>
        </p:nvGraphicFramePr>
        <p:xfrm>
          <a:off x="3467100" y="410503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4687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3" y="6230114"/>
            <a:ext cx="1271748" cy="618125"/>
          </a:xfrm>
          <a:prstGeom prst="rect">
            <a:avLst/>
          </a:prstGeom>
        </p:spPr>
      </p:pic>
      <p:sp>
        <p:nvSpPr>
          <p:cNvPr id="4" name="3 - Ορθογώνιο"/>
          <p:cNvSpPr/>
          <p:nvPr/>
        </p:nvSpPr>
        <p:spPr>
          <a:xfrm>
            <a:off x="304800" y="228600"/>
            <a:ext cx="11277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b="1" spc="-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Αντιλήψεις και στάσεις διπλωματούχων  </a:t>
            </a:r>
            <a:r>
              <a:rPr lang="el-GR" sz="3200" dirty="0">
                <a:latin typeface="Cambria" pitchFamily="18" charset="0"/>
                <a:ea typeface="Cambria" pitchFamily="18" charset="0"/>
              </a:rPr>
              <a:t>– </a:t>
            </a:r>
            <a:r>
              <a:rPr lang="el-GR" sz="3200" spc="-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Βαθμός προετοιμασίας προς αντιμετώπιση της αγοράς εργασίας </a:t>
            </a:r>
            <a:r>
              <a:rPr lang="el-GR" sz="3200" spc="-5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(2)</a:t>
            </a:r>
            <a:endParaRPr lang="el-GR" sz="3200" spc="-5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</p:txBody>
      </p:sp>
      <p:graphicFrame>
        <p:nvGraphicFramePr>
          <p:cNvPr id="6" name="Γράφημα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0788906"/>
              </p:ext>
            </p:extLst>
          </p:nvPr>
        </p:nvGraphicFramePr>
        <p:xfrm>
          <a:off x="332590" y="1676400"/>
          <a:ext cx="5001409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Γράφημα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1361091"/>
              </p:ext>
            </p:extLst>
          </p:nvPr>
        </p:nvGraphicFramePr>
        <p:xfrm>
          <a:off x="6400800" y="1676400"/>
          <a:ext cx="45720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8472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pPr marL="101600">
                <a:lnSpc>
                  <a:spcPct val="100000"/>
                </a:lnSpc>
                <a:spcBef>
                  <a:spcPts val="15"/>
                </a:spcBef>
              </a:pPr>
              <a:t>4</a:t>
            </a:fld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3680908" y="303904"/>
            <a:ext cx="7942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l-GR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4114800" y="304800"/>
            <a:ext cx="7726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l-GR" b="1" i="1" dirty="0"/>
          </a:p>
          <a:p>
            <a:endParaRPr lang="el-GR" b="1" i="1" dirty="0"/>
          </a:p>
          <a:p>
            <a:endParaRPr lang="el-GR" b="1" i="1" dirty="0"/>
          </a:p>
        </p:txBody>
      </p:sp>
      <p:sp>
        <p:nvSpPr>
          <p:cNvPr id="6" name="Ορθογώνιο 5"/>
          <p:cNvSpPr/>
          <p:nvPr/>
        </p:nvSpPr>
        <p:spPr>
          <a:xfrm>
            <a:off x="3749040" y="424458"/>
            <a:ext cx="7651357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2088" lvl="1"/>
            <a:r>
              <a:rPr lang="el-GR" sz="3200" b="1" spc="-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Εισαγωγή</a:t>
            </a:r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l-GR" sz="3200" spc="-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Οι στόχοι της έρευνας</a:t>
            </a:r>
          </a:p>
          <a:p>
            <a:pPr marL="192088" lvl="1"/>
            <a:endParaRPr lang="el-G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77838" lvl="1" indent="-285750" algn="just">
              <a:buFont typeface="Arial" panose="020B0604020202020204" pitchFamily="34" charset="0"/>
              <a:buChar char="•"/>
            </a:pPr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Η χαρτογράφηση και η παρουσίαση της διαδικασίας ένταξης στην αγορά εργασίας των διπλωματούχων του ΕΜΠ που αποφοίτησαν το διάστημα 2011-2019 (Σύγκριση με δευτερογενή δεδομένα ΕΛ.ΣΤΑΤ.)</a:t>
            </a:r>
          </a:p>
          <a:p>
            <a:pPr marL="477838" lvl="1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477838" lvl="1" indent="-285750" algn="just">
              <a:buFont typeface="Arial" panose="020B0604020202020204" pitchFamily="34" charset="0"/>
              <a:buChar char="•"/>
            </a:pPr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Η διερεύνηση της «αναγέννησης» της αγοράς εργασίας μετά την «κρίση </a:t>
            </a:r>
            <a:r>
              <a:rPr lang="el-GR" dirty="0" smtClean="0">
                <a:latin typeface="Cambria" panose="02040503050406030204" pitchFamily="18" charset="0"/>
                <a:ea typeface="Cambria" panose="02040503050406030204" pitchFamily="18" charset="0"/>
              </a:rPr>
              <a:t>χρέους», οι </a:t>
            </a:r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προκλήσεις που εμφανίζονται στο επίπεδο της εκπαίδευσης, της οργάνωσης της εργασιακής διαδικασίας, της επιχειρηματικότητας αλλά και της αναβάθμισης των δεξιοτήτων (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up</a:t>
            </a:r>
            <a:r>
              <a:rPr lang="el-GR" dirty="0" smtClean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skiling</a:t>
            </a:r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) μέσα από την επιμόρφωση και την επαγγελματική κατάρτιση.</a:t>
            </a:r>
          </a:p>
          <a:p>
            <a:pPr marL="477838" lvl="1" indent="-285750">
              <a:buFont typeface="Arial" panose="020B0604020202020204" pitchFamily="34" charset="0"/>
              <a:buChar char="•"/>
            </a:pPr>
            <a:endParaRPr lang="el-G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77838" lvl="1" indent="-285750" algn="just">
              <a:buFont typeface="Arial" panose="020B0604020202020204" pitchFamily="34" charset="0"/>
              <a:buChar char="•"/>
            </a:pPr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Η συγκριτική παρουσίαση των ευρημάτων της έρευνας σε σχέση με αυτά των προηγούμενων ερευνών:</a:t>
            </a:r>
          </a:p>
          <a:p>
            <a:pPr marL="192088" lvl="1"/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endParaRPr lang="el-GR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92088" lvl="1"/>
            <a:r>
              <a:rPr lang="el-GR" sz="1600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l-GR" sz="1600" b="1" dirty="0">
                <a:latin typeface="Cambria" panose="02040503050406030204" pitchFamily="18" charset="0"/>
                <a:ea typeface="Cambria" panose="02040503050406030204" pitchFamily="18" charset="0"/>
              </a:rPr>
              <a:t>Αποτίμηση εκπαιδευτικών και επαγγελματικών χαρακτηριστικών </a:t>
            </a:r>
            <a:r>
              <a:rPr lang="el-GR" sz="1600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  <a:p>
            <a:pPr marL="192088" lvl="1"/>
            <a:r>
              <a:rPr lang="el-GR" sz="1600" dirty="0">
                <a:latin typeface="Cambria" panose="02040503050406030204" pitchFamily="18" charset="0"/>
                <a:ea typeface="Cambria" panose="02040503050406030204" pitchFamily="18" charset="0"/>
              </a:rPr>
              <a:t>              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l-GR" sz="1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Αποτίμηση </a:t>
            </a:r>
            <a:r>
              <a:rPr lang="el-GR" sz="1600" b="1" dirty="0">
                <a:latin typeface="Cambria" panose="02040503050406030204" pitchFamily="18" charset="0"/>
                <a:ea typeface="Cambria" panose="02040503050406030204" pitchFamily="18" charset="0"/>
              </a:rPr>
              <a:t>στάσεων και αντιλήψεων των διπλωματούχων του 	</a:t>
            </a:r>
            <a:r>
              <a:rPr lang="el-GR" sz="1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ΕΜΠ</a:t>
            </a:r>
            <a:endParaRPr lang="el-GR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92088" lvl="1"/>
            <a:r>
              <a:rPr lang="el-GR" sz="1600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l-GR" sz="1600" b="1" dirty="0">
                <a:latin typeface="Cambria" panose="02040503050406030204" pitchFamily="18" charset="0"/>
                <a:ea typeface="Cambria" panose="02040503050406030204" pitchFamily="18" charset="0"/>
              </a:rPr>
              <a:t>Αξιολόγηση μετασχηματισμών της αγοράς εργασίας τα τελευταία 	30 χρόνια</a:t>
            </a:r>
          </a:p>
          <a:p>
            <a:pPr marL="192088" lvl="1"/>
            <a:endParaRPr lang="el-G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92088" lvl="1"/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Δεξί βέλος 2"/>
          <p:cNvSpPr/>
          <p:nvPr/>
        </p:nvSpPr>
        <p:spPr>
          <a:xfrm>
            <a:off x="4337125" y="4883247"/>
            <a:ext cx="304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Δεξί βέλος 7"/>
          <p:cNvSpPr/>
          <p:nvPr/>
        </p:nvSpPr>
        <p:spPr>
          <a:xfrm>
            <a:off x="4337125" y="5167651"/>
            <a:ext cx="304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Δεξί βέλος 10"/>
          <p:cNvSpPr/>
          <p:nvPr/>
        </p:nvSpPr>
        <p:spPr>
          <a:xfrm>
            <a:off x="4337125" y="5606293"/>
            <a:ext cx="304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2" name="Εικόνα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3" y="6230114"/>
            <a:ext cx="1271748" cy="61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68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3" y="6477000"/>
            <a:ext cx="1271748" cy="371239"/>
          </a:xfrm>
          <a:prstGeom prst="rect">
            <a:avLst/>
          </a:prstGeom>
        </p:spPr>
      </p:pic>
      <p:sp>
        <p:nvSpPr>
          <p:cNvPr id="4" name="3 - Ορθογώνιο"/>
          <p:cNvSpPr/>
          <p:nvPr/>
        </p:nvSpPr>
        <p:spPr>
          <a:xfrm>
            <a:off x="304800" y="228600"/>
            <a:ext cx="11277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b="1" spc="-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Αντιλήψεις και στάσεις διπλωματούχων  </a:t>
            </a:r>
            <a:r>
              <a:rPr lang="el-GR" sz="3200" dirty="0">
                <a:latin typeface="Cambria" pitchFamily="18" charset="0"/>
                <a:ea typeface="Cambria" pitchFamily="18" charset="0"/>
              </a:rPr>
              <a:t>– </a:t>
            </a:r>
            <a:r>
              <a:rPr lang="el-GR" sz="3200" spc="-5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Επαγγελματική επιμόρφωση και κατάρτιση</a:t>
            </a:r>
            <a:endParaRPr lang="el-GR" sz="3200" spc="-5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</p:txBody>
      </p:sp>
      <p:graphicFrame>
        <p:nvGraphicFramePr>
          <p:cNvPr id="8" name="Γράφημα 7"/>
          <p:cNvGraphicFramePr/>
          <p:nvPr>
            <p:extLst>
              <p:ext uri="{D42A27DB-BD31-4B8C-83A1-F6EECF244321}">
                <p14:modId xmlns:p14="http://schemas.microsoft.com/office/powerpoint/2010/main" val="2090757082"/>
              </p:ext>
            </p:extLst>
          </p:nvPr>
        </p:nvGraphicFramePr>
        <p:xfrm>
          <a:off x="510988" y="1252803"/>
          <a:ext cx="6781800" cy="1981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5 - Ορθογώνιο"/>
          <p:cNvSpPr/>
          <p:nvPr/>
        </p:nvSpPr>
        <p:spPr>
          <a:xfrm>
            <a:off x="510988" y="3180986"/>
            <a:ext cx="45560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000" b="1" i="1" dirty="0">
                <a:latin typeface="Cambria" pitchFamily="18" charset="0"/>
                <a:ea typeface="Cambria" pitchFamily="18" charset="0"/>
              </a:rPr>
              <a:t>Ποσοστά παρακολούθησης προγραμμάτων επιμόρφωσης και κατάρτισης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001000" y="1416425"/>
            <a:ext cx="396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latin typeface="Cambria" panose="02040503050406030204" pitchFamily="18" charset="0"/>
                <a:ea typeface="Cambria" panose="02040503050406030204" pitchFamily="18" charset="0"/>
              </a:rPr>
              <a:t>Το 73,1% έχει παρακολουθήσει σεμινάριο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latin typeface="Cambria" panose="02040503050406030204" pitchFamily="18" charset="0"/>
                <a:ea typeface="Cambria" panose="02040503050406030204" pitchFamily="18" charset="0"/>
              </a:rPr>
              <a:t>Υψηλή σημασία (4,15/5).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latin typeface="Cambria" panose="02040503050406030204" pitchFamily="18" charset="0"/>
                <a:ea typeface="Cambria" panose="02040503050406030204" pitchFamily="18" charset="0"/>
              </a:rPr>
              <a:t>Ναυπηγοί (4,29) και Μηχανολόγοι (4,26)</a:t>
            </a:r>
          </a:p>
        </p:txBody>
      </p:sp>
      <p:graphicFrame>
        <p:nvGraphicFramePr>
          <p:cNvPr id="11" name="Γράφημα 10"/>
          <p:cNvGraphicFramePr/>
          <p:nvPr>
            <p:extLst>
              <p:ext uri="{D42A27DB-BD31-4B8C-83A1-F6EECF244321}">
                <p14:modId xmlns:p14="http://schemas.microsoft.com/office/powerpoint/2010/main" val="1742983994"/>
              </p:ext>
            </p:extLst>
          </p:nvPr>
        </p:nvGraphicFramePr>
        <p:xfrm>
          <a:off x="457200" y="3810000"/>
          <a:ext cx="10668000" cy="2406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Ορθογώνιο 2"/>
          <p:cNvSpPr/>
          <p:nvPr/>
        </p:nvSpPr>
        <p:spPr>
          <a:xfrm>
            <a:off x="510988" y="6216867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i="1" dirty="0" smtClean="0">
                <a:latin typeface="Cambria" pitchFamily="18" charset="0"/>
                <a:ea typeface="Cambria" pitchFamily="18" charset="0"/>
              </a:rPr>
              <a:t>Χρηματοδότηση προγραμμάτων </a:t>
            </a:r>
            <a:r>
              <a:rPr lang="el-GR" sz="1000" b="1" i="1" dirty="0">
                <a:latin typeface="Cambria" pitchFamily="18" charset="0"/>
                <a:ea typeface="Cambria" pitchFamily="18" charset="0"/>
              </a:rPr>
              <a:t>επιμόρφωσης και κατάρτισης</a:t>
            </a:r>
          </a:p>
        </p:txBody>
      </p:sp>
    </p:spTree>
    <p:extLst>
      <p:ext uri="{BB962C8B-B14F-4D97-AF65-F5344CB8AC3E}">
        <p14:creationId xmlns:p14="http://schemas.microsoft.com/office/powerpoint/2010/main" val="100180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" y="145287"/>
            <a:ext cx="117348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sz="3200" spc="-5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σημεία</a:t>
            </a:r>
            <a:r>
              <a:rPr lang="en-US" sz="3200" spc="-5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sz="3200" spc="-5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για την απασχόληση και 4 για την εκπαίδευση</a:t>
            </a:r>
            <a:endParaRPr sz="3200" spc="-5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86820" y="1149942"/>
            <a:ext cx="698500" cy="698500"/>
            <a:chOff x="527948" y="1577124"/>
            <a:chExt cx="698500" cy="698500"/>
          </a:xfrm>
        </p:grpSpPr>
        <p:sp>
          <p:nvSpPr>
            <p:cNvPr id="8" name="object 8"/>
            <p:cNvSpPr/>
            <p:nvPr/>
          </p:nvSpPr>
          <p:spPr>
            <a:xfrm>
              <a:off x="527948" y="1577124"/>
              <a:ext cx="698500" cy="698500"/>
            </a:xfrm>
            <a:custGeom>
              <a:avLst/>
              <a:gdLst/>
              <a:ahLst/>
              <a:cxnLst/>
              <a:rect l="l" t="t" r="r" b="b"/>
              <a:pathLst>
                <a:path w="698500" h="698500">
                  <a:moveTo>
                    <a:pt x="349250" y="0"/>
                  </a:moveTo>
                  <a:lnTo>
                    <a:pt x="301858" y="3188"/>
                  </a:lnTo>
                  <a:lnTo>
                    <a:pt x="256405" y="12475"/>
                  </a:lnTo>
                  <a:lnTo>
                    <a:pt x="213306" y="27445"/>
                  </a:lnTo>
                  <a:lnTo>
                    <a:pt x="172976" y="47682"/>
                  </a:lnTo>
                  <a:lnTo>
                    <a:pt x="135833" y="72770"/>
                  </a:lnTo>
                  <a:lnTo>
                    <a:pt x="102292" y="102293"/>
                  </a:lnTo>
                  <a:lnTo>
                    <a:pt x="72770" y="135833"/>
                  </a:lnTo>
                  <a:lnTo>
                    <a:pt x="47682" y="172977"/>
                  </a:lnTo>
                  <a:lnTo>
                    <a:pt x="27445" y="213306"/>
                  </a:lnTo>
                  <a:lnTo>
                    <a:pt x="12475" y="256405"/>
                  </a:lnTo>
                  <a:lnTo>
                    <a:pt x="3188" y="301858"/>
                  </a:lnTo>
                  <a:lnTo>
                    <a:pt x="0" y="349250"/>
                  </a:lnTo>
                  <a:lnTo>
                    <a:pt x="3188" y="396641"/>
                  </a:lnTo>
                  <a:lnTo>
                    <a:pt x="12475" y="442094"/>
                  </a:lnTo>
                  <a:lnTo>
                    <a:pt x="27445" y="485193"/>
                  </a:lnTo>
                  <a:lnTo>
                    <a:pt x="47682" y="525522"/>
                  </a:lnTo>
                  <a:lnTo>
                    <a:pt x="72770" y="562666"/>
                  </a:lnTo>
                  <a:lnTo>
                    <a:pt x="102292" y="596206"/>
                  </a:lnTo>
                  <a:lnTo>
                    <a:pt x="135833" y="625729"/>
                  </a:lnTo>
                  <a:lnTo>
                    <a:pt x="172976" y="650817"/>
                  </a:lnTo>
                  <a:lnTo>
                    <a:pt x="213306" y="671054"/>
                  </a:lnTo>
                  <a:lnTo>
                    <a:pt x="256405" y="686024"/>
                  </a:lnTo>
                  <a:lnTo>
                    <a:pt x="301858" y="695311"/>
                  </a:lnTo>
                  <a:lnTo>
                    <a:pt x="349250" y="698500"/>
                  </a:lnTo>
                  <a:lnTo>
                    <a:pt x="396641" y="695311"/>
                  </a:lnTo>
                  <a:lnTo>
                    <a:pt x="442094" y="686024"/>
                  </a:lnTo>
                  <a:lnTo>
                    <a:pt x="485193" y="671054"/>
                  </a:lnTo>
                  <a:lnTo>
                    <a:pt x="525523" y="650817"/>
                  </a:lnTo>
                  <a:lnTo>
                    <a:pt x="562666" y="625729"/>
                  </a:lnTo>
                  <a:lnTo>
                    <a:pt x="596207" y="596206"/>
                  </a:lnTo>
                  <a:lnTo>
                    <a:pt x="625729" y="562666"/>
                  </a:lnTo>
                  <a:lnTo>
                    <a:pt x="650817" y="525522"/>
                  </a:lnTo>
                  <a:lnTo>
                    <a:pt x="671054" y="485193"/>
                  </a:lnTo>
                  <a:lnTo>
                    <a:pt x="686024" y="442094"/>
                  </a:lnTo>
                  <a:lnTo>
                    <a:pt x="695311" y="396641"/>
                  </a:lnTo>
                  <a:lnTo>
                    <a:pt x="698500" y="349250"/>
                  </a:lnTo>
                  <a:lnTo>
                    <a:pt x="695311" y="301858"/>
                  </a:lnTo>
                  <a:lnTo>
                    <a:pt x="686024" y="256405"/>
                  </a:lnTo>
                  <a:lnTo>
                    <a:pt x="671054" y="213306"/>
                  </a:lnTo>
                  <a:lnTo>
                    <a:pt x="650817" y="172977"/>
                  </a:lnTo>
                  <a:lnTo>
                    <a:pt x="625729" y="135833"/>
                  </a:lnTo>
                  <a:lnTo>
                    <a:pt x="596207" y="102293"/>
                  </a:lnTo>
                  <a:lnTo>
                    <a:pt x="562666" y="72770"/>
                  </a:lnTo>
                  <a:lnTo>
                    <a:pt x="525523" y="47682"/>
                  </a:lnTo>
                  <a:lnTo>
                    <a:pt x="485193" y="27445"/>
                  </a:lnTo>
                  <a:lnTo>
                    <a:pt x="442094" y="12475"/>
                  </a:lnTo>
                  <a:lnTo>
                    <a:pt x="396641" y="3188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063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7511" y="1716023"/>
              <a:ext cx="420624" cy="420624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469254" y="2132119"/>
            <a:ext cx="698500" cy="698500"/>
            <a:chOff x="527948" y="2596535"/>
            <a:chExt cx="698500" cy="698500"/>
          </a:xfrm>
        </p:grpSpPr>
        <p:sp>
          <p:nvSpPr>
            <p:cNvPr id="11" name="object 11"/>
            <p:cNvSpPr/>
            <p:nvPr/>
          </p:nvSpPr>
          <p:spPr>
            <a:xfrm>
              <a:off x="527948" y="2596535"/>
              <a:ext cx="698500" cy="698500"/>
            </a:xfrm>
            <a:custGeom>
              <a:avLst/>
              <a:gdLst/>
              <a:ahLst/>
              <a:cxnLst/>
              <a:rect l="l" t="t" r="r" b="b"/>
              <a:pathLst>
                <a:path w="698500" h="698500">
                  <a:moveTo>
                    <a:pt x="349250" y="0"/>
                  </a:moveTo>
                  <a:lnTo>
                    <a:pt x="301858" y="3188"/>
                  </a:lnTo>
                  <a:lnTo>
                    <a:pt x="256405" y="12475"/>
                  </a:lnTo>
                  <a:lnTo>
                    <a:pt x="213306" y="27445"/>
                  </a:lnTo>
                  <a:lnTo>
                    <a:pt x="172976" y="47682"/>
                  </a:lnTo>
                  <a:lnTo>
                    <a:pt x="135833" y="72770"/>
                  </a:lnTo>
                  <a:lnTo>
                    <a:pt x="102292" y="102292"/>
                  </a:lnTo>
                  <a:lnTo>
                    <a:pt x="72770" y="135833"/>
                  </a:lnTo>
                  <a:lnTo>
                    <a:pt x="47682" y="172976"/>
                  </a:lnTo>
                  <a:lnTo>
                    <a:pt x="27445" y="213305"/>
                  </a:lnTo>
                  <a:lnTo>
                    <a:pt x="12475" y="256405"/>
                  </a:lnTo>
                  <a:lnTo>
                    <a:pt x="3188" y="301858"/>
                  </a:lnTo>
                  <a:lnTo>
                    <a:pt x="0" y="349250"/>
                  </a:lnTo>
                  <a:lnTo>
                    <a:pt x="3188" y="396641"/>
                  </a:lnTo>
                  <a:lnTo>
                    <a:pt x="12475" y="442094"/>
                  </a:lnTo>
                  <a:lnTo>
                    <a:pt x="27445" y="485193"/>
                  </a:lnTo>
                  <a:lnTo>
                    <a:pt x="47682" y="525522"/>
                  </a:lnTo>
                  <a:lnTo>
                    <a:pt x="72770" y="562666"/>
                  </a:lnTo>
                  <a:lnTo>
                    <a:pt x="102292" y="596206"/>
                  </a:lnTo>
                  <a:lnTo>
                    <a:pt x="135833" y="625729"/>
                  </a:lnTo>
                  <a:lnTo>
                    <a:pt x="172976" y="650817"/>
                  </a:lnTo>
                  <a:lnTo>
                    <a:pt x="213306" y="671054"/>
                  </a:lnTo>
                  <a:lnTo>
                    <a:pt x="256405" y="686024"/>
                  </a:lnTo>
                  <a:lnTo>
                    <a:pt x="301858" y="695311"/>
                  </a:lnTo>
                  <a:lnTo>
                    <a:pt x="349250" y="698500"/>
                  </a:lnTo>
                  <a:lnTo>
                    <a:pt x="396641" y="695311"/>
                  </a:lnTo>
                  <a:lnTo>
                    <a:pt x="442094" y="686024"/>
                  </a:lnTo>
                  <a:lnTo>
                    <a:pt x="485193" y="671054"/>
                  </a:lnTo>
                  <a:lnTo>
                    <a:pt x="525523" y="650817"/>
                  </a:lnTo>
                  <a:lnTo>
                    <a:pt x="562666" y="625729"/>
                  </a:lnTo>
                  <a:lnTo>
                    <a:pt x="596207" y="596206"/>
                  </a:lnTo>
                  <a:lnTo>
                    <a:pt x="625729" y="562666"/>
                  </a:lnTo>
                  <a:lnTo>
                    <a:pt x="650817" y="525522"/>
                  </a:lnTo>
                  <a:lnTo>
                    <a:pt x="671054" y="485193"/>
                  </a:lnTo>
                  <a:lnTo>
                    <a:pt x="686024" y="442094"/>
                  </a:lnTo>
                  <a:lnTo>
                    <a:pt x="695311" y="396641"/>
                  </a:lnTo>
                  <a:lnTo>
                    <a:pt x="698500" y="349250"/>
                  </a:lnTo>
                  <a:lnTo>
                    <a:pt x="695311" y="301858"/>
                  </a:lnTo>
                  <a:lnTo>
                    <a:pt x="686024" y="256405"/>
                  </a:lnTo>
                  <a:lnTo>
                    <a:pt x="671054" y="213305"/>
                  </a:lnTo>
                  <a:lnTo>
                    <a:pt x="650817" y="172976"/>
                  </a:lnTo>
                  <a:lnTo>
                    <a:pt x="625729" y="135833"/>
                  </a:lnTo>
                  <a:lnTo>
                    <a:pt x="596207" y="102292"/>
                  </a:lnTo>
                  <a:lnTo>
                    <a:pt x="562666" y="72770"/>
                  </a:lnTo>
                  <a:lnTo>
                    <a:pt x="525523" y="47682"/>
                  </a:lnTo>
                  <a:lnTo>
                    <a:pt x="485193" y="27445"/>
                  </a:lnTo>
                  <a:lnTo>
                    <a:pt x="442094" y="12475"/>
                  </a:lnTo>
                  <a:lnTo>
                    <a:pt x="396641" y="3188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063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7511" y="2734055"/>
              <a:ext cx="420624" cy="420624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470880" y="3208523"/>
            <a:ext cx="698500" cy="698500"/>
            <a:chOff x="527948" y="3747353"/>
            <a:chExt cx="698500" cy="698500"/>
          </a:xfrm>
        </p:grpSpPr>
        <p:sp>
          <p:nvSpPr>
            <p:cNvPr id="14" name="object 14"/>
            <p:cNvSpPr/>
            <p:nvPr/>
          </p:nvSpPr>
          <p:spPr>
            <a:xfrm>
              <a:off x="527948" y="3747353"/>
              <a:ext cx="698500" cy="698500"/>
            </a:xfrm>
            <a:custGeom>
              <a:avLst/>
              <a:gdLst/>
              <a:ahLst/>
              <a:cxnLst/>
              <a:rect l="l" t="t" r="r" b="b"/>
              <a:pathLst>
                <a:path w="698500" h="698500">
                  <a:moveTo>
                    <a:pt x="349250" y="0"/>
                  </a:moveTo>
                  <a:lnTo>
                    <a:pt x="301858" y="3188"/>
                  </a:lnTo>
                  <a:lnTo>
                    <a:pt x="256405" y="12475"/>
                  </a:lnTo>
                  <a:lnTo>
                    <a:pt x="213306" y="27445"/>
                  </a:lnTo>
                  <a:lnTo>
                    <a:pt x="172976" y="47682"/>
                  </a:lnTo>
                  <a:lnTo>
                    <a:pt x="135833" y="72770"/>
                  </a:lnTo>
                  <a:lnTo>
                    <a:pt x="102292" y="102293"/>
                  </a:lnTo>
                  <a:lnTo>
                    <a:pt x="72770" y="135833"/>
                  </a:lnTo>
                  <a:lnTo>
                    <a:pt x="47682" y="172977"/>
                  </a:lnTo>
                  <a:lnTo>
                    <a:pt x="27445" y="213306"/>
                  </a:lnTo>
                  <a:lnTo>
                    <a:pt x="12475" y="256405"/>
                  </a:lnTo>
                  <a:lnTo>
                    <a:pt x="3188" y="301858"/>
                  </a:lnTo>
                  <a:lnTo>
                    <a:pt x="0" y="349250"/>
                  </a:lnTo>
                  <a:lnTo>
                    <a:pt x="3188" y="396641"/>
                  </a:lnTo>
                  <a:lnTo>
                    <a:pt x="12475" y="442094"/>
                  </a:lnTo>
                  <a:lnTo>
                    <a:pt x="27445" y="485194"/>
                  </a:lnTo>
                  <a:lnTo>
                    <a:pt x="47682" y="525523"/>
                  </a:lnTo>
                  <a:lnTo>
                    <a:pt x="72770" y="562666"/>
                  </a:lnTo>
                  <a:lnTo>
                    <a:pt x="102292" y="596207"/>
                  </a:lnTo>
                  <a:lnTo>
                    <a:pt x="135833" y="625729"/>
                  </a:lnTo>
                  <a:lnTo>
                    <a:pt x="172976" y="650817"/>
                  </a:lnTo>
                  <a:lnTo>
                    <a:pt x="213306" y="671054"/>
                  </a:lnTo>
                  <a:lnTo>
                    <a:pt x="256405" y="686024"/>
                  </a:lnTo>
                  <a:lnTo>
                    <a:pt x="301858" y="695311"/>
                  </a:lnTo>
                  <a:lnTo>
                    <a:pt x="349250" y="698500"/>
                  </a:lnTo>
                  <a:lnTo>
                    <a:pt x="396641" y="695311"/>
                  </a:lnTo>
                  <a:lnTo>
                    <a:pt x="442094" y="686024"/>
                  </a:lnTo>
                  <a:lnTo>
                    <a:pt x="485193" y="671054"/>
                  </a:lnTo>
                  <a:lnTo>
                    <a:pt x="525523" y="650817"/>
                  </a:lnTo>
                  <a:lnTo>
                    <a:pt x="562666" y="625729"/>
                  </a:lnTo>
                  <a:lnTo>
                    <a:pt x="596207" y="596207"/>
                  </a:lnTo>
                  <a:lnTo>
                    <a:pt x="625729" y="562666"/>
                  </a:lnTo>
                  <a:lnTo>
                    <a:pt x="650817" y="525523"/>
                  </a:lnTo>
                  <a:lnTo>
                    <a:pt x="671054" y="485194"/>
                  </a:lnTo>
                  <a:lnTo>
                    <a:pt x="686024" y="442094"/>
                  </a:lnTo>
                  <a:lnTo>
                    <a:pt x="695311" y="396641"/>
                  </a:lnTo>
                  <a:lnTo>
                    <a:pt x="698500" y="349250"/>
                  </a:lnTo>
                  <a:lnTo>
                    <a:pt x="695311" y="301858"/>
                  </a:lnTo>
                  <a:lnTo>
                    <a:pt x="686024" y="256405"/>
                  </a:lnTo>
                  <a:lnTo>
                    <a:pt x="671054" y="213306"/>
                  </a:lnTo>
                  <a:lnTo>
                    <a:pt x="650817" y="172977"/>
                  </a:lnTo>
                  <a:lnTo>
                    <a:pt x="625729" y="135833"/>
                  </a:lnTo>
                  <a:lnTo>
                    <a:pt x="596207" y="102293"/>
                  </a:lnTo>
                  <a:lnTo>
                    <a:pt x="562666" y="72770"/>
                  </a:lnTo>
                  <a:lnTo>
                    <a:pt x="525523" y="47682"/>
                  </a:lnTo>
                  <a:lnTo>
                    <a:pt x="485193" y="27445"/>
                  </a:lnTo>
                  <a:lnTo>
                    <a:pt x="442094" y="12475"/>
                  </a:lnTo>
                  <a:lnTo>
                    <a:pt x="396641" y="3188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063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7511" y="3886200"/>
              <a:ext cx="420624" cy="420624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470880" y="4299355"/>
            <a:ext cx="698500" cy="698500"/>
            <a:chOff x="527948" y="4782582"/>
            <a:chExt cx="698500" cy="698500"/>
          </a:xfrm>
        </p:grpSpPr>
        <p:sp>
          <p:nvSpPr>
            <p:cNvPr id="17" name="object 17"/>
            <p:cNvSpPr/>
            <p:nvPr/>
          </p:nvSpPr>
          <p:spPr>
            <a:xfrm>
              <a:off x="527948" y="4782582"/>
              <a:ext cx="698500" cy="698500"/>
            </a:xfrm>
            <a:custGeom>
              <a:avLst/>
              <a:gdLst/>
              <a:ahLst/>
              <a:cxnLst/>
              <a:rect l="l" t="t" r="r" b="b"/>
              <a:pathLst>
                <a:path w="698500" h="698500">
                  <a:moveTo>
                    <a:pt x="349250" y="0"/>
                  </a:moveTo>
                  <a:lnTo>
                    <a:pt x="301858" y="3188"/>
                  </a:lnTo>
                  <a:lnTo>
                    <a:pt x="256405" y="12475"/>
                  </a:lnTo>
                  <a:lnTo>
                    <a:pt x="213306" y="27445"/>
                  </a:lnTo>
                  <a:lnTo>
                    <a:pt x="172976" y="47682"/>
                  </a:lnTo>
                  <a:lnTo>
                    <a:pt x="135833" y="72770"/>
                  </a:lnTo>
                  <a:lnTo>
                    <a:pt x="102292" y="102292"/>
                  </a:lnTo>
                  <a:lnTo>
                    <a:pt x="72770" y="135833"/>
                  </a:lnTo>
                  <a:lnTo>
                    <a:pt x="47682" y="172976"/>
                  </a:lnTo>
                  <a:lnTo>
                    <a:pt x="27445" y="213305"/>
                  </a:lnTo>
                  <a:lnTo>
                    <a:pt x="12475" y="256405"/>
                  </a:lnTo>
                  <a:lnTo>
                    <a:pt x="3188" y="301858"/>
                  </a:lnTo>
                  <a:lnTo>
                    <a:pt x="0" y="349250"/>
                  </a:lnTo>
                  <a:lnTo>
                    <a:pt x="3188" y="396641"/>
                  </a:lnTo>
                  <a:lnTo>
                    <a:pt x="12475" y="442094"/>
                  </a:lnTo>
                  <a:lnTo>
                    <a:pt x="27445" y="485193"/>
                  </a:lnTo>
                  <a:lnTo>
                    <a:pt x="47682" y="525522"/>
                  </a:lnTo>
                  <a:lnTo>
                    <a:pt x="72770" y="562666"/>
                  </a:lnTo>
                  <a:lnTo>
                    <a:pt x="102292" y="596206"/>
                  </a:lnTo>
                  <a:lnTo>
                    <a:pt x="135833" y="625729"/>
                  </a:lnTo>
                  <a:lnTo>
                    <a:pt x="172976" y="650817"/>
                  </a:lnTo>
                  <a:lnTo>
                    <a:pt x="213306" y="671054"/>
                  </a:lnTo>
                  <a:lnTo>
                    <a:pt x="256405" y="686024"/>
                  </a:lnTo>
                  <a:lnTo>
                    <a:pt x="301858" y="695311"/>
                  </a:lnTo>
                  <a:lnTo>
                    <a:pt x="349250" y="698500"/>
                  </a:lnTo>
                  <a:lnTo>
                    <a:pt x="396641" y="695311"/>
                  </a:lnTo>
                  <a:lnTo>
                    <a:pt x="442094" y="686024"/>
                  </a:lnTo>
                  <a:lnTo>
                    <a:pt x="485193" y="671054"/>
                  </a:lnTo>
                  <a:lnTo>
                    <a:pt x="525523" y="650817"/>
                  </a:lnTo>
                  <a:lnTo>
                    <a:pt x="562666" y="625729"/>
                  </a:lnTo>
                  <a:lnTo>
                    <a:pt x="596207" y="596206"/>
                  </a:lnTo>
                  <a:lnTo>
                    <a:pt x="625729" y="562666"/>
                  </a:lnTo>
                  <a:lnTo>
                    <a:pt x="650817" y="525522"/>
                  </a:lnTo>
                  <a:lnTo>
                    <a:pt x="671054" y="485193"/>
                  </a:lnTo>
                  <a:lnTo>
                    <a:pt x="686024" y="442094"/>
                  </a:lnTo>
                  <a:lnTo>
                    <a:pt x="695311" y="396641"/>
                  </a:lnTo>
                  <a:lnTo>
                    <a:pt x="698500" y="349250"/>
                  </a:lnTo>
                  <a:lnTo>
                    <a:pt x="695311" y="301858"/>
                  </a:lnTo>
                  <a:lnTo>
                    <a:pt x="686024" y="256405"/>
                  </a:lnTo>
                  <a:lnTo>
                    <a:pt x="671054" y="213305"/>
                  </a:lnTo>
                  <a:lnTo>
                    <a:pt x="650817" y="172976"/>
                  </a:lnTo>
                  <a:lnTo>
                    <a:pt x="625729" y="135833"/>
                  </a:lnTo>
                  <a:lnTo>
                    <a:pt x="596207" y="102292"/>
                  </a:lnTo>
                  <a:lnTo>
                    <a:pt x="562666" y="72770"/>
                  </a:lnTo>
                  <a:lnTo>
                    <a:pt x="525523" y="47682"/>
                  </a:lnTo>
                  <a:lnTo>
                    <a:pt x="485193" y="27445"/>
                  </a:lnTo>
                  <a:lnTo>
                    <a:pt x="442094" y="12475"/>
                  </a:lnTo>
                  <a:lnTo>
                    <a:pt x="396641" y="3188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063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7511" y="4922519"/>
              <a:ext cx="420624" cy="420624"/>
            </a:xfrm>
            <a:prstGeom prst="rect">
              <a:avLst/>
            </a:prstGeom>
          </p:spPr>
        </p:pic>
      </p:grp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pPr marL="101600">
                <a:lnSpc>
                  <a:spcPct val="100000"/>
                </a:lnSpc>
                <a:spcBef>
                  <a:spcPts val="15"/>
                </a:spcBef>
              </a:pPr>
              <a:t>41</a:t>
            </a:fld>
            <a:endParaRPr dirty="0"/>
          </a:p>
        </p:txBody>
      </p:sp>
      <p:grpSp>
        <p:nvGrpSpPr>
          <p:cNvPr id="24" name="object 25"/>
          <p:cNvGrpSpPr/>
          <p:nvPr/>
        </p:nvGrpSpPr>
        <p:grpSpPr>
          <a:xfrm>
            <a:off x="459015" y="5292740"/>
            <a:ext cx="737985" cy="727060"/>
            <a:chOff x="692658" y="3704137"/>
            <a:chExt cx="588645" cy="588645"/>
          </a:xfrm>
        </p:grpSpPr>
        <p:sp>
          <p:nvSpPr>
            <p:cNvPr id="25" name="object 26"/>
            <p:cNvSpPr/>
            <p:nvPr/>
          </p:nvSpPr>
          <p:spPr>
            <a:xfrm>
              <a:off x="692658" y="3704137"/>
              <a:ext cx="588645" cy="588645"/>
            </a:xfrm>
            <a:custGeom>
              <a:avLst/>
              <a:gdLst/>
              <a:ahLst/>
              <a:cxnLst/>
              <a:rect l="l" t="t" r="r" b="b"/>
              <a:pathLst>
                <a:path w="588644" h="588645">
                  <a:moveTo>
                    <a:pt x="294105" y="0"/>
                  </a:moveTo>
                  <a:lnTo>
                    <a:pt x="246400" y="3849"/>
                  </a:lnTo>
                  <a:lnTo>
                    <a:pt x="201145" y="14993"/>
                  </a:lnTo>
                  <a:lnTo>
                    <a:pt x="158947" y="32827"/>
                  </a:lnTo>
                  <a:lnTo>
                    <a:pt x="120410" y="56745"/>
                  </a:lnTo>
                  <a:lnTo>
                    <a:pt x="86141" y="86141"/>
                  </a:lnTo>
                  <a:lnTo>
                    <a:pt x="56745" y="120410"/>
                  </a:lnTo>
                  <a:lnTo>
                    <a:pt x="32827" y="158947"/>
                  </a:lnTo>
                  <a:lnTo>
                    <a:pt x="14993" y="201145"/>
                  </a:lnTo>
                  <a:lnTo>
                    <a:pt x="3849" y="246400"/>
                  </a:lnTo>
                  <a:lnTo>
                    <a:pt x="0" y="294105"/>
                  </a:lnTo>
                  <a:lnTo>
                    <a:pt x="3849" y="341810"/>
                  </a:lnTo>
                  <a:lnTo>
                    <a:pt x="14993" y="387065"/>
                  </a:lnTo>
                  <a:lnTo>
                    <a:pt x="32827" y="429263"/>
                  </a:lnTo>
                  <a:lnTo>
                    <a:pt x="56745" y="467800"/>
                  </a:lnTo>
                  <a:lnTo>
                    <a:pt x="86141" y="502069"/>
                  </a:lnTo>
                  <a:lnTo>
                    <a:pt x="120410" y="531465"/>
                  </a:lnTo>
                  <a:lnTo>
                    <a:pt x="158947" y="555383"/>
                  </a:lnTo>
                  <a:lnTo>
                    <a:pt x="201145" y="573217"/>
                  </a:lnTo>
                  <a:lnTo>
                    <a:pt x="246400" y="584361"/>
                  </a:lnTo>
                  <a:lnTo>
                    <a:pt x="294105" y="588210"/>
                  </a:lnTo>
                  <a:lnTo>
                    <a:pt x="341810" y="584361"/>
                  </a:lnTo>
                  <a:lnTo>
                    <a:pt x="387065" y="573217"/>
                  </a:lnTo>
                  <a:lnTo>
                    <a:pt x="429263" y="555383"/>
                  </a:lnTo>
                  <a:lnTo>
                    <a:pt x="467800" y="531465"/>
                  </a:lnTo>
                  <a:lnTo>
                    <a:pt x="502069" y="502069"/>
                  </a:lnTo>
                  <a:lnTo>
                    <a:pt x="531465" y="467800"/>
                  </a:lnTo>
                  <a:lnTo>
                    <a:pt x="555383" y="429263"/>
                  </a:lnTo>
                  <a:lnTo>
                    <a:pt x="573216" y="387065"/>
                  </a:lnTo>
                  <a:lnTo>
                    <a:pt x="584361" y="341810"/>
                  </a:lnTo>
                  <a:lnTo>
                    <a:pt x="588210" y="294105"/>
                  </a:lnTo>
                  <a:lnTo>
                    <a:pt x="584361" y="246400"/>
                  </a:lnTo>
                  <a:lnTo>
                    <a:pt x="573216" y="201145"/>
                  </a:lnTo>
                  <a:lnTo>
                    <a:pt x="555383" y="158947"/>
                  </a:lnTo>
                  <a:lnTo>
                    <a:pt x="531465" y="120410"/>
                  </a:lnTo>
                  <a:lnTo>
                    <a:pt x="502069" y="86141"/>
                  </a:lnTo>
                  <a:lnTo>
                    <a:pt x="467800" y="56745"/>
                  </a:lnTo>
                  <a:lnTo>
                    <a:pt x="429263" y="32827"/>
                  </a:lnTo>
                  <a:lnTo>
                    <a:pt x="387065" y="14993"/>
                  </a:lnTo>
                  <a:lnTo>
                    <a:pt x="341810" y="3849"/>
                  </a:lnTo>
                  <a:lnTo>
                    <a:pt x="294105" y="0"/>
                  </a:lnTo>
                  <a:close/>
                </a:path>
              </a:pathLst>
            </a:custGeom>
            <a:solidFill>
              <a:srgbClr val="063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0768" y="3822191"/>
              <a:ext cx="353568" cy="353568"/>
            </a:xfrm>
            <a:prstGeom prst="rect">
              <a:avLst/>
            </a:prstGeom>
          </p:spPr>
        </p:pic>
      </p:grpSp>
      <p:pic>
        <p:nvPicPr>
          <p:cNvPr id="30" name="Εικόνα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3" y="6230114"/>
            <a:ext cx="1271748" cy="618125"/>
          </a:xfrm>
          <a:prstGeom prst="rect">
            <a:avLst/>
          </a:prstGeom>
        </p:spPr>
      </p:pic>
      <p:grpSp>
        <p:nvGrpSpPr>
          <p:cNvPr id="31" name="object 7"/>
          <p:cNvGrpSpPr/>
          <p:nvPr/>
        </p:nvGrpSpPr>
        <p:grpSpPr>
          <a:xfrm>
            <a:off x="6324600" y="1220811"/>
            <a:ext cx="698500" cy="698500"/>
            <a:chOff x="527948" y="1577124"/>
            <a:chExt cx="698500" cy="698500"/>
          </a:xfrm>
        </p:grpSpPr>
        <p:sp>
          <p:nvSpPr>
            <p:cNvPr id="32" name="object 8"/>
            <p:cNvSpPr/>
            <p:nvPr/>
          </p:nvSpPr>
          <p:spPr>
            <a:xfrm>
              <a:off x="527948" y="1577124"/>
              <a:ext cx="698500" cy="698500"/>
            </a:xfrm>
            <a:custGeom>
              <a:avLst/>
              <a:gdLst/>
              <a:ahLst/>
              <a:cxnLst/>
              <a:rect l="l" t="t" r="r" b="b"/>
              <a:pathLst>
                <a:path w="698500" h="698500">
                  <a:moveTo>
                    <a:pt x="349250" y="0"/>
                  </a:moveTo>
                  <a:lnTo>
                    <a:pt x="301858" y="3188"/>
                  </a:lnTo>
                  <a:lnTo>
                    <a:pt x="256405" y="12475"/>
                  </a:lnTo>
                  <a:lnTo>
                    <a:pt x="213306" y="27445"/>
                  </a:lnTo>
                  <a:lnTo>
                    <a:pt x="172976" y="47682"/>
                  </a:lnTo>
                  <a:lnTo>
                    <a:pt x="135833" y="72770"/>
                  </a:lnTo>
                  <a:lnTo>
                    <a:pt x="102292" y="102293"/>
                  </a:lnTo>
                  <a:lnTo>
                    <a:pt x="72770" y="135833"/>
                  </a:lnTo>
                  <a:lnTo>
                    <a:pt x="47682" y="172977"/>
                  </a:lnTo>
                  <a:lnTo>
                    <a:pt x="27445" y="213306"/>
                  </a:lnTo>
                  <a:lnTo>
                    <a:pt x="12475" y="256405"/>
                  </a:lnTo>
                  <a:lnTo>
                    <a:pt x="3188" y="301858"/>
                  </a:lnTo>
                  <a:lnTo>
                    <a:pt x="0" y="349250"/>
                  </a:lnTo>
                  <a:lnTo>
                    <a:pt x="3188" y="396641"/>
                  </a:lnTo>
                  <a:lnTo>
                    <a:pt x="12475" y="442094"/>
                  </a:lnTo>
                  <a:lnTo>
                    <a:pt x="27445" y="485193"/>
                  </a:lnTo>
                  <a:lnTo>
                    <a:pt x="47682" y="525522"/>
                  </a:lnTo>
                  <a:lnTo>
                    <a:pt x="72770" y="562666"/>
                  </a:lnTo>
                  <a:lnTo>
                    <a:pt x="102292" y="596206"/>
                  </a:lnTo>
                  <a:lnTo>
                    <a:pt x="135833" y="625729"/>
                  </a:lnTo>
                  <a:lnTo>
                    <a:pt x="172976" y="650817"/>
                  </a:lnTo>
                  <a:lnTo>
                    <a:pt x="213306" y="671054"/>
                  </a:lnTo>
                  <a:lnTo>
                    <a:pt x="256405" y="686024"/>
                  </a:lnTo>
                  <a:lnTo>
                    <a:pt x="301858" y="695311"/>
                  </a:lnTo>
                  <a:lnTo>
                    <a:pt x="349250" y="698500"/>
                  </a:lnTo>
                  <a:lnTo>
                    <a:pt x="396641" y="695311"/>
                  </a:lnTo>
                  <a:lnTo>
                    <a:pt x="442094" y="686024"/>
                  </a:lnTo>
                  <a:lnTo>
                    <a:pt x="485193" y="671054"/>
                  </a:lnTo>
                  <a:lnTo>
                    <a:pt x="525523" y="650817"/>
                  </a:lnTo>
                  <a:lnTo>
                    <a:pt x="562666" y="625729"/>
                  </a:lnTo>
                  <a:lnTo>
                    <a:pt x="596207" y="596206"/>
                  </a:lnTo>
                  <a:lnTo>
                    <a:pt x="625729" y="562666"/>
                  </a:lnTo>
                  <a:lnTo>
                    <a:pt x="650817" y="525522"/>
                  </a:lnTo>
                  <a:lnTo>
                    <a:pt x="671054" y="485193"/>
                  </a:lnTo>
                  <a:lnTo>
                    <a:pt x="686024" y="442094"/>
                  </a:lnTo>
                  <a:lnTo>
                    <a:pt x="695311" y="396641"/>
                  </a:lnTo>
                  <a:lnTo>
                    <a:pt x="698500" y="349250"/>
                  </a:lnTo>
                  <a:lnTo>
                    <a:pt x="695311" y="301858"/>
                  </a:lnTo>
                  <a:lnTo>
                    <a:pt x="686024" y="256405"/>
                  </a:lnTo>
                  <a:lnTo>
                    <a:pt x="671054" y="213306"/>
                  </a:lnTo>
                  <a:lnTo>
                    <a:pt x="650817" y="172977"/>
                  </a:lnTo>
                  <a:lnTo>
                    <a:pt x="625729" y="135833"/>
                  </a:lnTo>
                  <a:lnTo>
                    <a:pt x="596207" y="102293"/>
                  </a:lnTo>
                  <a:lnTo>
                    <a:pt x="562666" y="72770"/>
                  </a:lnTo>
                  <a:lnTo>
                    <a:pt x="525523" y="47682"/>
                  </a:lnTo>
                  <a:lnTo>
                    <a:pt x="485193" y="27445"/>
                  </a:lnTo>
                  <a:lnTo>
                    <a:pt x="442094" y="12475"/>
                  </a:lnTo>
                  <a:lnTo>
                    <a:pt x="396641" y="3188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063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7511" y="1716023"/>
              <a:ext cx="420624" cy="420624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1524000" y="1281895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b="1" dirty="0">
                <a:latin typeface="Cambria" panose="02040503050406030204" pitchFamily="18" charset="0"/>
                <a:ea typeface="Cambria" panose="02040503050406030204" pitchFamily="18" charset="0"/>
              </a:rPr>
              <a:t>Εξαιρετικά χαμηλό ποσοστό ανεργίας (πλήρης απασχόληση)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1524000" y="2301690"/>
            <a:ext cx="46275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b="1" dirty="0">
                <a:latin typeface="Cambria" panose="02040503050406030204" pitchFamily="18" charset="0"/>
                <a:ea typeface="Cambria" panose="02040503050406030204" pitchFamily="18" charset="0"/>
              </a:rPr>
              <a:t>Εύρεση πρώτης θέσης απασχόλησης σε τέσσερις μήνες μετά την αποφοίτηση </a:t>
            </a:r>
          </a:p>
        </p:txBody>
      </p:sp>
      <p:sp>
        <p:nvSpPr>
          <p:cNvPr id="34" name="Ορθογώνιο 33"/>
          <p:cNvSpPr/>
          <p:nvPr/>
        </p:nvSpPr>
        <p:spPr>
          <a:xfrm>
            <a:off x="1489934" y="3321355"/>
            <a:ext cx="46275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b="1" dirty="0">
                <a:latin typeface="Cambria" panose="02040503050406030204" pitchFamily="18" charset="0"/>
                <a:ea typeface="Cambria" panose="02040503050406030204" pitchFamily="18" charset="0"/>
              </a:rPr>
              <a:t>Σημαντική αύξηση της μισθωτής απασχόλησης</a:t>
            </a:r>
          </a:p>
        </p:txBody>
      </p:sp>
      <p:sp>
        <p:nvSpPr>
          <p:cNvPr id="35" name="Ορθογώνιο 34"/>
          <p:cNvSpPr/>
          <p:nvPr/>
        </p:nvSpPr>
        <p:spPr>
          <a:xfrm>
            <a:off x="1524000" y="4341020"/>
            <a:ext cx="46275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b="1" dirty="0">
                <a:latin typeface="Cambria" panose="02040503050406030204" pitchFamily="18" charset="0"/>
                <a:ea typeface="Cambria" panose="02040503050406030204" pitchFamily="18" charset="0"/>
              </a:rPr>
              <a:t>Θετικές προοπτικές σημερινής θέσης εργασίας</a:t>
            </a:r>
          </a:p>
        </p:txBody>
      </p:sp>
      <p:sp>
        <p:nvSpPr>
          <p:cNvPr id="36" name="Ορθογώνιο 35"/>
          <p:cNvSpPr/>
          <p:nvPr/>
        </p:nvSpPr>
        <p:spPr>
          <a:xfrm>
            <a:off x="1524000" y="5400496"/>
            <a:ext cx="46275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b="1" dirty="0">
                <a:latin typeface="Cambria" panose="02040503050406030204" pitchFamily="18" charset="0"/>
                <a:ea typeface="Cambria" panose="02040503050406030204" pitchFamily="18" charset="0"/>
              </a:rPr>
              <a:t>Συρρίκνωση της επιχειρηματικότητας</a:t>
            </a:r>
          </a:p>
        </p:txBody>
      </p:sp>
      <p:grpSp>
        <p:nvGrpSpPr>
          <p:cNvPr id="37" name="object 10"/>
          <p:cNvGrpSpPr/>
          <p:nvPr/>
        </p:nvGrpSpPr>
        <p:grpSpPr>
          <a:xfrm>
            <a:off x="6322933" y="2304153"/>
            <a:ext cx="698500" cy="698500"/>
            <a:chOff x="527948" y="2596535"/>
            <a:chExt cx="698500" cy="698500"/>
          </a:xfrm>
        </p:grpSpPr>
        <p:sp>
          <p:nvSpPr>
            <p:cNvPr id="38" name="object 11"/>
            <p:cNvSpPr/>
            <p:nvPr/>
          </p:nvSpPr>
          <p:spPr>
            <a:xfrm>
              <a:off x="527948" y="2596535"/>
              <a:ext cx="698500" cy="698500"/>
            </a:xfrm>
            <a:custGeom>
              <a:avLst/>
              <a:gdLst/>
              <a:ahLst/>
              <a:cxnLst/>
              <a:rect l="l" t="t" r="r" b="b"/>
              <a:pathLst>
                <a:path w="698500" h="698500">
                  <a:moveTo>
                    <a:pt x="349250" y="0"/>
                  </a:moveTo>
                  <a:lnTo>
                    <a:pt x="301858" y="3188"/>
                  </a:lnTo>
                  <a:lnTo>
                    <a:pt x="256405" y="12475"/>
                  </a:lnTo>
                  <a:lnTo>
                    <a:pt x="213306" y="27445"/>
                  </a:lnTo>
                  <a:lnTo>
                    <a:pt x="172976" y="47682"/>
                  </a:lnTo>
                  <a:lnTo>
                    <a:pt x="135833" y="72770"/>
                  </a:lnTo>
                  <a:lnTo>
                    <a:pt x="102292" y="102292"/>
                  </a:lnTo>
                  <a:lnTo>
                    <a:pt x="72770" y="135833"/>
                  </a:lnTo>
                  <a:lnTo>
                    <a:pt x="47682" y="172976"/>
                  </a:lnTo>
                  <a:lnTo>
                    <a:pt x="27445" y="213305"/>
                  </a:lnTo>
                  <a:lnTo>
                    <a:pt x="12475" y="256405"/>
                  </a:lnTo>
                  <a:lnTo>
                    <a:pt x="3188" y="301858"/>
                  </a:lnTo>
                  <a:lnTo>
                    <a:pt x="0" y="349250"/>
                  </a:lnTo>
                  <a:lnTo>
                    <a:pt x="3188" y="396641"/>
                  </a:lnTo>
                  <a:lnTo>
                    <a:pt x="12475" y="442094"/>
                  </a:lnTo>
                  <a:lnTo>
                    <a:pt x="27445" y="485193"/>
                  </a:lnTo>
                  <a:lnTo>
                    <a:pt x="47682" y="525522"/>
                  </a:lnTo>
                  <a:lnTo>
                    <a:pt x="72770" y="562666"/>
                  </a:lnTo>
                  <a:lnTo>
                    <a:pt x="102292" y="596206"/>
                  </a:lnTo>
                  <a:lnTo>
                    <a:pt x="135833" y="625729"/>
                  </a:lnTo>
                  <a:lnTo>
                    <a:pt x="172976" y="650817"/>
                  </a:lnTo>
                  <a:lnTo>
                    <a:pt x="213306" y="671054"/>
                  </a:lnTo>
                  <a:lnTo>
                    <a:pt x="256405" y="686024"/>
                  </a:lnTo>
                  <a:lnTo>
                    <a:pt x="301858" y="695311"/>
                  </a:lnTo>
                  <a:lnTo>
                    <a:pt x="349250" y="698500"/>
                  </a:lnTo>
                  <a:lnTo>
                    <a:pt x="396641" y="695311"/>
                  </a:lnTo>
                  <a:lnTo>
                    <a:pt x="442094" y="686024"/>
                  </a:lnTo>
                  <a:lnTo>
                    <a:pt x="485193" y="671054"/>
                  </a:lnTo>
                  <a:lnTo>
                    <a:pt x="525523" y="650817"/>
                  </a:lnTo>
                  <a:lnTo>
                    <a:pt x="562666" y="625729"/>
                  </a:lnTo>
                  <a:lnTo>
                    <a:pt x="596207" y="596206"/>
                  </a:lnTo>
                  <a:lnTo>
                    <a:pt x="625729" y="562666"/>
                  </a:lnTo>
                  <a:lnTo>
                    <a:pt x="650817" y="525522"/>
                  </a:lnTo>
                  <a:lnTo>
                    <a:pt x="671054" y="485193"/>
                  </a:lnTo>
                  <a:lnTo>
                    <a:pt x="686024" y="442094"/>
                  </a:lnTo>
                  <a:lnTo>
                    <a:pt x="695311" y="396641"/>
                  </a:lnTo>
                  <a:lnTo>
                    <a:pt x="698500" y="349250"/>
                  </a:lnTo>
                  <a:lnTo>
                    <a:pt x="695311" y="301858"/>
                  </a:lnTo>
                  <a:lnTo>
                    <a:pt x="686024" y="256405"/>
                  </a:lnTo>
                  <a:lnTo>
                    <a:pt x="671054" y="213305"/>
                  </a:lnTo>
                  <a:lnTo>
                    <a:pt x="650817" y="172976"/>
                  </a:lnTo>
                  <a:lnTo>
                    <a:pt x="625729" y="135833"/>
                  </a:lnTo>
                  <a:lnTo>
                    <a:pt x="596207" y="102292"/>
                  </a:lnTo>
                  <a:lnTo>
                    <a:pt x="562666" y="72770"/>
                  </a:lnTo>
                  <a:lnTo>
                    <a:pt x="525523" y="47682"/>
                  </a:lnTo>
                  <a:lnTo>
                    <a:pt x="485193" y="27445"/>
                  </a:lnTo>
                  <a:lnTo>
                    <a:pt x="442094" y="12475"/>
                  </a:lnTo>
                  <a:lnTo>
                    <a:pt x="396641" y="3188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063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7511" y="2734055"/>
              <a:ext cx="420624" cy="420624"/>
            </a:xfrm>
            <a:prstGeom prst="rect">
              <a:avLst/>
            </a:prstGeom>
          </p:spPr>
        </p:pic>
      </p:grpSp>
      <p:grpSp>
        <p:nvGrpSpPr>
          <p:cNvPr id="40" name="object 13"/>
          <p:cNvGrpSpPr/>
          <p:nvPr/>
        </p:nvGrpSpPr>
        <p:grpSpPr>
          <a:xfrm>
            <a:off x="6322933" y="3337989"/>
            <a:ext cx="698500" cy="698500"/>
            <a:chOff x="527948" y="3747353"/>
            <a:chExt cx="698500" cy="698500"/>
          </a:xfrm>
        </p:grpSpPr>
        <p:sp>
          <p:nvSpPr>
            <p:cNvPr id="41" name="object 14"/>
            <p:cNvSpPr/>
            <p:nvPr/>
          </p:nvSpPr>
          <p:spPr>
            <a:xfrm>
              <a:off x="527948" y="3747353"/>
              <a:ext cx="698500" cy="698500"/>
            </a:xfrm>
            <a:custGeom>
              <a:avLst/>
              <a:gdLst/>
              <a:ahLst/>
              <a:cxnLst/>
              <a:rect l="l" t="t" r="r" b="b"/>
              <a:pathLst>
                <a:path w="698500" h="698500">
                  <a:moveTo>
                    <a:pt x="349250" y="0"/>
                  </a:moveTo>
                  <a:lnTo>
                    <a:pt x="301858" y="3188"/>
                  </a:lnTo>
                  <a:lnTo>
                    <a:pt x="256405" y="12475"/>
                  </a:lnTo>
                  <a:lnTo>
                    <a:pt x="213306" y="27445"/>
                  </a:lnTo>
                  <a:lnTo>
                    <a:pt x="172976" y="47682"/>
                  </a:lnTo>
                  <a:lnTo>
                    <a:pt x="135833" y="72770"/>
                  </a:lnTo>
                  <a:lnTo>
                    <a:pt x="102292" y="102293"/>
                  </a:lnTo>
                  <a:lnTo>
                    <a:pt x="72770" y="135833"/>
                  </a:lnTo>
                  <a:lnTo>
                    <a:pt x="47682" y="172977"/>
                  </a:lnTo>
                  <a:lnTo>
                    <a:pt x="27445" y="213306"/>
                  </a:lnTo>
                  <a:lnTo>
                    <a:pt x="12475" y="256405"/>
                  </a:lnTo>
                  <a:lnTo>
                    <a:pt x="3188" y="301858"/>
                  </a:lnTo>
                  <a:lnTo>
                    <a:pt x="0" y="349250"/>
                  </a:lnTo>
                  <a:lnTo>
                    <a:pt x="3188" y="396641"/>
                  </a:lnTo>
                  <a:lnTo>
                    <a:pt x="12475" y="442094"/>
                  </a:lnTo>
                  <a:lnTo>
                    <a:pt x="27445" y="485194"/>
                  </a:lnTo>
                  <a:lnTo>
                    <a:pt x="47682" y="525523"/>
                  </a:lnTo>
                  <a:lnTo>
                    <a:pt x="72770" y="562666"/>
                  </a:lnTo>
                  <a:lnTo>
                    <a:pt x="102292" y="596207"/>
                  </a:lnTo>
                  <a:lnTo>
                    <a:pt x="135833" y="625729"/>
                  </a:lnTo>
                  <a:lnTo>
                    <a:pt x="172976" y="650817"/>
                  </a:lnTo>
                  <a:lnTo>
                    <a:pt x="213306" y="671054"/>
                  </a:lnTo>
                  <a:lnTo>
                    <a:pt x="256405" y="686024"/>
                  </a:lnTo>
                  <a:lnTo>
                    <a:pt x="301858" y="695311"/>
                  </a:lnTo>
                  <a:lnTo>
                    <a:pt x="349250" y="698500"/>
                  </a:lnTo>
                  <a:lnTo>
                    <a:pt x="396641" y="695311"/>
                  </a:lnTo>
                  <a:lnTo>
                    <a:pt x="442094" y="686024"/>
                  </a:lnTo>
                  <a:lnTo>
                    <a:pt x="485193" y="671054"/>
                  </a:lnTo>
                  <a:lnTo>
                    <a:pt x="525523" y="650817"/>
                  </a:lnTo>
                  <a:lnTo>
                    <a:pt x="562666" y="625729"/>
                  </a:lnTo>
                  <a:lnTo>
                    <a:pt x="596207" y="596207"/>
                  </a:lnTo>
                  <a:lnTo>
                    <a:pt x="625729" y="562666"/>
                  </a:lnTo>
                  <a:lnTo>
                    <a:pt x="650817" y="525523"/>
                  </a:lnTo>
                  <a:lnTo>
                    <a:pt x="671054" y="485194"/>
                  </a:lnTo>
                  <a:lnTo>
                    <a:pt x="686024" y="442094"/>
                  </a:lnTo>
                  <a:lnTo>
                    <a:pt x="695311" y="396641"/>
                  </a:lnTo>
                  <a:lnTo>
                    <a:pt x="698500" y="349250"/>
                  </a:lnTo>
                  <a:lnTo>
                    <a:pt x="695311" y="301858"/>
                  </a:lnTo>
                  <a:lnTo>
                    <a:pt x="686024" y="256405"/>
                  </a:lnTo>
                  <a:lnTo>
                    <a:pt x="671054" y="213306"/>
                  </a:lnTo>
                  <a:lnTo>
                    <a:pt x="650817" y="172977"/>
                  </a:lnTo>
                  <a:lnTo>
                    <a:pt x="625729" y="135833"/>
                  </a:lnTo>
                  <a:lnTo>
                    <a:pt x="596207" y="102293"/>
                  </a:lnTo>
                  <a:lnTo>
                    <a:pt x="562666" y="72770"/>
                  </a:lnTo>
                  <a:lnTo>
                    <a:pt x="525523" y="47682"/>
                  </a:lnTo>
                  <a:lnTo>
                    <a:pt x="485193" y="27445"/>
                  </a:lnTo>
                  <a:lnTo>
                    <a:pt x="442094" y="12475"/>
                  </a:lnTo>
                  <a:lnTo>
                    <a:pt x="396641" y="3188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063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7511" y="3886200"/>
              <a:ext cx="420624" cy="420624"/>
            </a:xfrm>
            <a:prstGeom prst="rect">
              <a:avLst/>
            </a:prstGeom>
          </p:spPr>
        </p:pic>
      </p:grpSp>
      <p:grpSp>
        <p:nvGrpSpPr>
          <p:cNvPr id="43" name="object 16"/>
          <p:cNvGrpSpPr/>
          <p:nvPr/>
        </p:nvGrpSpPr>
        <p:grpSpPr>
          <a:xfrm>
            <a:off x="6322933" y="4371825"/>
            <a:ext cx="698500" cy="698500"/>
            <a:chOff x="527948" y="4782582"/>
            <a:chExt cx="698500" cy="698500"/>
          </a:xfrm>
        </p:grpSpPr>
        <p:sp>
          <p:nvSpPr>
            <p:cNvPr id="44" name="object 17"/>
            <p:cNvSpPr/>
            <p:nvPr/>
          </p:nvSpPr>
          <p:spPr>
            <a:xfrm>
              <a:off x="527948" y="4782582"/>
              <a:ext cx="698500" cy="698500"/>
            </a:xfrm>
            <a:custGeom>
              <a:avLst/>
              <a:gdLst/>
              <a:ahLst/>
              <a:cxnLst/>
              <a:rect l="l" t="t" r="r" b="b"/>
              <a:pathLst>
                <a:path w="698500" h="698500">
                  <a:moveTo>
                    <a:pt x="349250" y="0"/>
                  </a:moveTo>
                  <a:lnTo>
                    <a:pt x="301858" y="3188"/>
                  </a:lnTo>
                  <a:lnTo>
                    <a:pt x="256405" y="12475"/>
                  </a:lnTo>
                  <a:lnTo>
                    <a:pt x="213306" y="27445"/>
                  </a:lnTo>
                  <a:lnTo>
                    <a:pt x="172976" y="47682"/>
                  </a:lnTo>
                  <a:lnTo>
                    <a:pt x="135833" y="72770"/>
                  </a:lnTo>
                  <a:lnTo>
                    <a:pt x="102292" y="102292"/>
                  </a:lnTo>
                  <a:lnTo>
                    <a:pt x="72770" y="135833"/>
                  </a:lnTo>
                  <a:lnTo>
                    <a:pt x="47682" y="172976"/>
                  </a:lnTo>
                  <a:lnTo>
                    <a:pt x="27445" y="213305"/>
                  </a:lnTo>
                  <a:lnTo>
                    <a:pt x="12475" y="256405"/>
                  </a:lnTo>
                  <a:lnTo>
                    <a:pt x="3188" y="301858"/>
                  </a:lnTo>
                  <a:lnTo>
                    <a:pt x="0" y="349250"/>
                  </a:lnTo>
                  <a:lnTo>
                    <a:pt x="3188" y="396641"/>
                  </a:lnTo>
                  <a:lnTo>
                    <a:pt x="12475" y="442094"/>
                  </a:lnTo>
                  <a:lnTo>
                    <a:pt x="27445" y="485193"/>
                  </a:lnTo>
                  <a:lnTo>
                    <a:pt x="47682" y="525522"/>
                  </a:lnTo>
                  <a:lnTo>
                    <a:pt x="72770" y="562666"/>
                  </a:lnTo>
                  <a:lnTo>
                    <a:pt x="102292" y="596206"/>
                  </a:lnTo>
                  <a:lnTo>
                    <a:pt x="135833" y="625729"/>
                  </a:lnTo>
                  <a:lnTo>
                    <a:pt x="172976" y="650817"/>
                  </a:lnTo>
                  <a:lnTo>
                    <a:pt x="213306" y="671054"/>
                  </a:lnTo>
                  <a:lnTo>
                    <a:pt x="256405" y="686024"/>
                  </a:lnTo>
                  <a:lnTo>
                    <a:pt x="301858" y="695311"/>
                  </a:lnTo>
                  <a:lnTo>
                    <a:pt x="349250" y="698500"/>
                  </a:lnTo>
                  <a:lnTo>
                    <a:pt x="396641" y="695311"/>
                  </a:lnTo>
                  <a:lnTo>
                    <a:pt x="442094" y="686024"/>
                  </a:lnTo>
                  <a:lnTo>
                    <a:pt x="485193" y="671054"/>
                  </a:lnTo>
                  <a:lnTo>
                    <a:pt x="525523" y="650817"/>
                  </a:lnTo>
                  <a:lnTo>
                    <a:pt x="562666" y="625729"/>
                  </a:lnTo>
                  <a:lnTo>
                    <a:pt x="596207" y="596206"/>
                  </a:lnTo>
                  <a:lnTo>
                    <a:pt x="625729" y="562666"/>
                  </a:lnTo>
                  <a:lnTo>
                    <a:pt x="650817" y="525522"/>
                  </a:lnTo>
                  <a:lnTo>
                    <a:pt x="671054" y="485193"/>
                  </a:lnTo>
                  <a:lnTo>
                    <a:pt x="686024" y="442094"/>
                  </a:lnTo>
                  <a:lnTo>
                    <a:pt x="695311" y="396641"/>
                  </a:lnTo>
                  <a:lnTo>
                    <a:pt x="698500" y="349250"/>
                  </a:lnTo>
                  <a:lnTo>
                    <a:pt x="695311" y="301858"/>
                  </a:lnTo>
                  <a:lnTo>
                    <a:pt x="686024" y="256405"/>
                  </a:lnTo>
                  <a:lnTo>
                    <a:pt x="671054" y="213305"/>
                  </a:lnTo>
                  <a:lnTo>
                    <a:pt x="650817" y="172976"/>
                  </a:lnTo>
                  <a:lnTo>
                    <a:pt x="625729" y="135833"/>
                  </a:lnTo>
                  <a:lnTo>
                    <a:pt x="596207" y="102292"/>
                  </a:lnTo>
                  <a:lnTo>
                    <a:pt x="562666" y="72770"/>
                  </a:lnTo>
                  <a:lnTo>
                    <a:pt x="525523" y="47682"/>
                  </a:lnTo>
                  <a:lnTo>
                    <a:pt x="485193" y="27445"/>
                  </a:lnTo>
                  <a:lnTo>
                    <a:pt x="442094" y="12475"/>
                  </a:lnTo>
                  <a:lnTo>
                    <a:pt x="396641" y="3188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063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7511" y="4922519"/>
              <a:ext cx="420624" cy="420624"/>
            </a:xfrm>
            <a:prstGeom prst="rect">
              <a:avLst/>
            </a:prstGeom>
          </p:spPr>
        </p:pic>
      </p:grpSp>
      <p:grpSp>
        <p:nvGrpSpPr>
          <p:cNvPr id="49" name="object 25"/>
          <p:cNvGrpSpPr/>
          <p:nvPr/>
        </p:nvGrpSpPr>
        <p:grpSpPr>
          <a:xfrm>
            <a:off x="6322933" y="5356778"/>
            <a:ext cx="737985" cy="727060"/>
            <a:chOff x="692658" y="3704137"/>
            <a:chExt cx="588645" cy="588645"/>
          </a:xfrm>
        </p:grpSpPr>
        <p:sp>
          <p:nvSpPr>
            <p:cNvPr id="50" name="object 26"/>
            <p:cNvSpPr/>
            <p:nvPr/>
          </p:nvSpPr>
          <p:spPr>
            <a:xfrm>
              <a:off x="692658" y="3704137"/>
              <a:ext cx="588645" cy="588645"/>
            </a:xfrm>
            <a:custGeom>
              <a:avLst/>
              <a:gdLst/>
              <a:ahLst/>
              <a:cxnLst/>
              <a:rect l="l" t="t" r="r" b="b"/>
              <a:pathLst>
                <a:path w="588644" h="588645">
                  <a:moveTo>
                    <a:pt x="294105" y="0"/>
                  </a:moveTo>
                  <a:lnTo>
                    <a:pt x="246400" y="3849"/>
                  </a:lnTo>
                  <a:lnTo>
                    <a:pt x="201145" y="14993"/>
                  </a:lnTo>
                  <a:lnTo>
                    <a:pt x="158947" y="32827"/>
                  </a:lnTo>
                  <a:lnTo>
                    <a:pt x="120410" y="56745"/>
                  </a:lnTo>
                  <a:lnTo>
                    <a:pt x="86141" y="86141"/>
                  </a:lnTo>
                  <a:lnTo>
                    <a:pt x="56745" y="120410"/>
                  </a:lnTo>
                  <a:lnTo>
                    <a:pt x="32827" y="158947"/>
                  </a:lnTo>
                  <a:lnTo>
                    <a:pt x="14993" y="201145"/>
                  </a:lnTo>
                  <a:lnTo>
                    <a:pt x="3849" y="246400"/>
                  </a:lnTo>
                  <a:lnTo>
                    <a:pt x="0" y="294105"/>
                  </a:lnTo>
                  <a:lnTo>
                    <a:pt x="3849" y="341810"/>
                  </a:lnTo>
                  <a:lnTo>
                    <a:pt x="14993" y="387065"/>
                  </a:lnTo>
                  <a:lnTo>
                    <a:pt x="32827" y="429263"/>
                  </a:lnTo>
                  <a:lnTo>
                    <a:pt x="56745" y="467800"/>
                  </a:lnTo>
                  <a:lnTo>
                    <a:pt x="86141" y="502069"/>
                  </a:lnTo>
                  <a:lnTo>
                    <a:pt x="120410" y="531465"/>
                  </a:lnTo>
                  <a:lnTo>
                    <a:pt x="158947" y="555383"/>
                  </a:lnTo>
                  <a:lnTo>
                    <a:pt x="201145" y="573217"/>
                  </a:lnTo>
                  <a:lnTo>
                    <a:pt x="246400" y="584361"/>
                  </a:lnTo>
                  <a:lnTo>
                    <a:pt x="294105" y="588210"/>
                  </a:lnTo>
                  <a:lnTo>
                    <a:pt x="341810" y="584361"/>
                  </a:lnTo>
                  <a:lnTo>
                    <a:pt x="387065" y="573217"/>
                  </a:lnTo>
                  <a:lnTo>
                    <a:pt x="429263" y="555383"/>
                  </a:lnTo>
                  <a:lnTo>
                    <a:pt x="467800" y="531465"/>
                  </a:lnTo>
                  <a:lnTo>
                    <a:pt x="502069" y="502069"/>
                  </a:lnTo>
                  <a:lnTo>
                    <a:pt x="531465" y="467800"/>
                  </a:lnTo>
                  <a:lnTo>
                    <a:pt x="555383" y="429263"/>
                  </a:lnTo>
                  <a:lnTo>
                    <a:pt x="573216" y="387065"/>
                  </a:lnTo>
                  <a:lnTo>
                    <a:pt x="584361" y="341810"/>
                  </a:lnTo>
                  <a:lnTo>
                    <a:pt x="588210" y="294105"/>
                  </a:lnTo>
                  <a:lnTo>
                    <a:pt x="584361" y="246400"/>
                  </a:lnTo>
                  <a:lnTo>
                    <a:pt x="573216" y="201145"/>
                  </a:lnTo>
                  <a:lnTo>
                    <a:pt x="555383" y="158947"/>
                  </a:lnTo>
                  <a:lnTo>
                    <a:pt x="531465" y="120410"/>
                  </a:lnTo>
                  <a:lnTo>
                    <a:pt x="502069" y="86141"/>
                  </a:lnTo>
                  <a:lnTo>
                    <a:pt x="467800" y="56745"/>
                  </a:lnTo>
                  <a:lnTo>
                    <a:pt x="429263" y="32827"/>
                  </a:lnTo>
                  <a:lnTo>
                    <a:pt x="387065" y="14993"/>
                  </a:lnTo>
                  <a:lnTo>
                    <a:pt x="341810" y="3849"/>
                  </a:lnTo>
                  <a:lnTo>
                    <a:pt x="294105" y="0"/>
                  </a:lnTo>
                  <a:close/>
                </a:path>
              </a:pathLst>
            </a:custGeom>
            <a:solidFill>
              <a:srgbClr val="063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0768" y="3822191"/>
              <a:ext cx="353568" cy="353568"/>
            </a:xfrm>
            <a:prstGeom prst="rect">
              <a:avLst/>
            </a:prstGeom>
          </p:spPr>
        </p:pic>
      </p:grpSp>
      <p:sp>
        <p:nvSpPr>
          <p:cNvPr id="58" name="TextBox 57"/>
          <p:cNvSpPr txBox="1"/>
          <p:nvPr/>
        </p:nvSpPr>
        <p:spPr>
          <a:xfrm>
            <a:off x="7321086" y="1248359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b="1" dirty="0">
                <a:latin typeface="Cambria" panose="02040503050406030204" pitchFamily="18" charset="0"/>
                <a:ea typeface="Cambria" panose="02040503050406030204" pitchFamily="18" charset="0"/>
              </a:rPr>
              <a:t>Ο κλάδος των κατασκευών συνεχίζει να αποτελεί «πύλη εισόδου» των νέων διπλωματούχων στην αγορά εργασίας.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287020" y="2398025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b="1" dirty="0">
                <a:latin typeface="Cambria" panose="02040503050406030204" pitchFamily="18" charset="0"/>
                <a:ea typeface="Cambria" panose="02040503050406030204" pitchFamily="18" charset="0"/>
              </a:rPr>
              <a:t>Το ΕΜΠ συγκαταλέγεται στις πρώτες επιλογές των υποψηφίων των πανελλαδικών εξετάσεων.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287020" y="3494742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To </a:t>
            </a:r>
            <a:r>
              <a:rPr lang="el-GR" b="1" dirty="0">
                <a:latin typeface="Cambria" panose="02040503050406030204" pitchFamily="18" charset="0"/>
                <a:ea typeface="Cambria" panose="02040503050406030204" pitchFamily="18" charset="0"/>
              </a:rPr>
              <a:t>ΕΜΠ συνεχίζει να βελτιώνει τις γνώσεις και τις δεξιότητες που προσφέρει.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287020" y="4433448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b="1" dirty="0">
                <a:latin typeface="Cambria" panose="02040503050406030204" pitchFamily="18" charset="0"/>
                <a:ea typeface="Cambria" panose="02040503050406030204" pitchFamily="18" charset="0"/>
              </a:rPr>
              <a:t>Σταθερά μεταπτυχιακά &amp; αυξημένα διδακτορικά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352029" y="5395862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b="1" dirty="0">
                <a:latin typeface="Cambria" panose="02040503050406030204" pitchFamily="18" charset="0"/>
                <a:ea typeface="Cambria" panose="02040503050406030204" pitchFamily="18" charset="0"/>
              </a:rPr>
              <a:t>Εκπαίδευση/κατάρτιση σταθερός κρίκος στο μονοπάτι σταδιοδρομίας</a:t>
            </a:r>
          </a:p>
        </p:txBody>
      </p:sp>
    </p:spTree>
    <p:extLst>
      <p:ext uri="{BB962C8B-B14F-4D97-AF65-F5344CB8AC3E}">
        <p14:creationId xmlns:p14="http://schemas.microsoft.com/office/powerpoint/2010/main" val="142468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533400" y="2362200"/>
            <a:ext cx="11277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6000" b="1" spc="-5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Σας ευχαριστούμε πολύ για την προσοχή σας!</a:t>
            </a:r>
            <a:endParaRPr lang="el-GR" sz="6000" spc="-5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586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pPr marL="101600">
                <a:lnSpc>
                  <a:spcPct val="100000"/>
                </a:lnSpc>
                <a:spcBef>
                  <a:spcPts val="15"/>
                </a:spcBef>
              </a:pPr>
              <a:t>5</a:t>
            </a:fld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3733800" y="533400"/>
            <a:ext cx="7942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3352800" y="232007"/>
            <a:ext cx="7726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088" lvl="1"/>
            <a:r>
              <a:rPr lang="el-GR" sz="3200" b="1" spc="-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Εισαγωγή</a:t>
            </a:r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l-GR" sz="3200" spc="-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Ταυτότητα της έρευνας</a:t>
            </a:r>
          </a:p>
          <a:p>
            <a:pPr marL="192088" lvl="1"/>
            <a:endParaRPr lang="el-G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92088" lvl="1"/>
            <a:endParaRPr lang="el-G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3758004" y="843118"/>
            <a:ext cx="7651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2088" lvl="1"/>
            <a:endParaRPr lang="el-G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92088" lvl="1"/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334947"/>
              </p:ext>
            </p:extLst>
          </p:nvPr>
        </p:nvGraphicFramePr>
        <p:xfrm>
          <a:off x="3497745" y="1064391"/>
          <a:ext cx="8671842" cy="559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5921">
                  <a:extLst>
                    <a:ext uri="{9D8B030D-6E8A-4147-A177-3AD203B41FA5}">
                      <a16:colId xmlns:a16="http://schemas.microsoft.com/office/drawing/2014/main" val="3744016756"/>
                    </a:ext>
                  </a:extLst>
                </a:gridCol>
                <a:gridCol w="4335921">
                  <a:extLst>
                    <a:ext uri="{9D8B030D-6E8A-4147-A177-3AD203B41FA5}">
                      <a16:colId xmlns:a16="http://schemas.microsoft.com/office/drawing/2014/main" val="1459879013"/>
                    </a:ext>
                  </a:extLst>
                </a:gridCol>
              </a:tblGrid>
              <a:tr h="559180">
                <a:tc>
                  <a:txBody>
                    <a:bodyPr/>
                    <a:lstStyle/>
                    <a:p>
                      <a:endParaRPr lang="el-GR" sz="1400" b="1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pPr algn="ctr"/>
                      <a:r>
                        <a:rPr lang="el-GR" sz="1400" b="1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Συνολικός πληθυσμός ενδιαφέροντος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sz="1400" b="1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pPr algn="ctr"/>
                      <a:r>
                        <a:rPr lang="el-GR" sz="1400" b="1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12.406 διπλωματούχοι της περιόδου 2011-2019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209434"/>
                  </a:ext>
                </a:extLst>
              </a:tr>
            </a:tbl>
          </a:graphicData>
        </a:graphic>
      </p:graphicFrame>
      <p:graphicFrame>
        <p:nvGraphicFramePr>
          <p:cNvPr id="22" name="Πίνακας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521016"/>
              </p:ext>
            </p:extLst>
          </p:nvPr>
        </p:nvGraphicFramePr>
        <p:xfrm>
          <a:off x="3520158" y="5131761"/>
          <a:ext cx="8671842" cy="559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5921">
                  <a:extLst>
                    <a:ext uri="{9D8B030D-6E8A-4147-A177-3AD203B41FA5}">
                      <a16:colId xmlns:a16="http://schemas.microsoft.com/office/drawing/2014/main" val="3744016756"/>
                    </a:ext>
                  </a:extLst>
                </a:gridCol>
                <a:gridCol w="4335921">
                  <a:extLst>
                    <a:ext uri="{9D8B030D-6E8A-4147-A177-3AD203B41FA5}">
                      <a16:colId xmlns:a16="http://schemas.microsoft.com/office/drawing/2014/main" val="1459879013"/>
                    </a:ext>
                  </a:extLst>
                </a:gridCol>
              </a:tblGrid>
              <a:tr h="559180">
                <a:tc>
                  <a:txBody>
                    <a:bodyPr/>
                    <a:lstStyle/>
                    <a:p>
                      <a:endParaRPr lang="el-GR" sz="1400" b="1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pPr algn="ctr"/>
                      <a:r>
                        <a:rPr lang="el-GR" sz="1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Λογισμικά</a:t>
                      </a:r>
                      <a:endParaRPr lang="el-GR" sz="1400" b="1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endParaRPr lang="el-GR" sz="1400" b="1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Google forms, SPSS</a:t>
                      </a:r>
                      <a:endParaRPr lang="el-GR" sz="14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209434"/>
                  </a:ext>
                </a:extLst>
              </a:tr>
            </a:tbl>
          </a:graphicData>
        </a:graphic>
      </p:graphicFrame>
      <p:graphicFrame>
        <p:nvGraphicFramePr>
          <p:cNvPr id="23" name="Πίνακας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67467"/>
              </p:ext>
            </p:extLst>
          </p:nvPr>
        </p:nvGraphicFramePr>
        <p:xfrm>
          <a:off x="3520158" y="1882039"/>
          <a:ext cx="8620518" cy="559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0259">
                  <a:extLst>
                    <a:ext uri="{9D8B030D-6E8A-4147-A177-3AD203B41FA5}">
                      <a16:colId xmlns:a16="http://schemas.microsoft.com/office/drawing/2014/main" val="3744016756"/>
                    </a:ext>
                  </a:extLst>
                </a:gridCol>
                <a:gridCol w="4310259">
                  <a:extLst>
                    <a:ext uri="{9D8B030D-6E8A-4147-A177-3AD203B41FA5}">
                      <a16:colId xmlns:a16="http://schemas.microsoft.com/office/drawing/2014/main" val="1459879013"/>
                    </a:ext>
                  </a:extLst>
                </a:gridCol>
              </a:tblGrid>
              <a:tr h="559180">
                <a:tc>
                  <a:txBody>
                    <a:bodyPr/>
                    <a:lstStyle/>
                    <a:p>
                      <a:endParaRPr lang="el-GR" sz="1400" b="1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pPr algn="ctr"/>
                      <a:r>
                        <a:rPr lang="el-GR" sz="1400" b="1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Περίοδος συλλογής δεδομένων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endParaRPr lang="el-GR" sz="1400" b="1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pPr marL="0" algn="ctr"/>
                      <a:r>
                        <a:rPr lang="el-GR" sz="1400" b="1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Μάιος και Ιούνιος 2023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209434"/>
                  </a:ext>
                </a:extLst>
              </a:tr>
            </a:tbl>
          </a:graphicData>
        </a:graphic>
      </p:graphicFrame>
      <p:graphicFrame>
        <p:nvGraphicFramePr>
          <p:cNvPr id="24" name="Πίνακας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565416"/>
              </p:ext>
            </p:extLst>
          </p:nvPr>
        </p:nvGraphicFramePr>
        <p:xfrm>
          <a:off x="3520158" y="2702116"/>
          <a:ext cx="8620518" cy="559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0259">
                  <a:extLst>
                    <a:ext uri="{9D8B030D-6E8A-4147-A177-3AD203B41FA5}">
                      <a16:colId xmlns:a16="http://schemas.microsoft.com/office/drawing/2014/main" val="3744016756"/>
                    </a:ext>
                  </a:extLst>
                </a:gridCol>
                <a:gridCol w="4310259">
                  <a:extLst>
                    <a:ext uri="{9D8B030D-6E8A-4147-A177-3AD203B41FA5}">
                      <a16:colId xmlns:a16="http://schemas.microsoft.com/office/drawing/2014/main" val="1459879013"/>
                    </a:ext>
                  </a:extLst>
                </a:gridCol>
              </a:tblGrid>
              <a:tr h="559180">
                <a:tc>
                  <a:txBody>
                    <a:bodyPr/>
                    <a:lstStyle/>
                    <a:p>
                      <a:endParaRPr lang="el-GR" sz="1400" b="1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pPr algn="ctr"/>
                      <a:r>
                        <a:rPr lang="el-GR" sz="1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Τελικό δείγμα</a:t>
                      </a:r>
                      <a:endParaRPr lang="el-GR" sz="1400" b="1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endParaRPr lang="el-GR" sz="1400" b="1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pPr marL="0" algn="ctr"/>
                      <a:r>
                        <a:rPr lang="el-GR" sz="1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1.307 διπλωματούχοι </a:t>
                      </a:r>
                      <a:endParaRPr lang="el-GR" sz="1400" b="1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209434"/>
                  </a:ext>
                </a:extLst>
              </a:tr>
            </a:tbl>
          </a:graphicData>
        </a:graphic>
      </p:graphicFrame>
      <p:graphicFrame>
        <p:nvGraphicFramePr>
          <p:cNvPr id="25" name="Πίνακας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504466"/>
              </p:ext>
            </p:extLst>
          </p:nvPr>
        </p:nvGraphicFramePr>
        <p:xfrm>
          <a:off x="3526656" y="3460873"/>
          <a:ext cx="8671842" cy="559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5921">
                  <a:extLst>
                    <a:ext uri="{9D8B030D-6E8A-4147-A177-3AD203B41FA5}">
                      <a16:colId xmlns:a16="http://schemas.microsoft.com/office/drawing/2014/main" val="3744016756"/>
                    </a:ext>
                  </a:extLst>
                </a:gridCol>
                <a:gridCol w="4335921">
                  <a:extLst>
                    <a:ext uri="{9D8B030D-6E8A-4147-A177-3AD203B41FA5}">
                      <a16:colId xmlns:a16="http://schemas.microsoft.com/office/drawing/2014/main" val="1459879013"/>
                    </a:ext>
                  </a:extLst>
                </a:gridCol>
              </a:tblGrid>
              <a:tr h="559180">
                <a:tc>
                  <a:txBody>
                    <a:bodyPr/>
                    <a:lstStyle/>
                    <a:p>
                      <a:endParaRPr lang="el-GR" sz="1400" b="1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pPr algn="ctr"/>
                      <a:r>
                        <a:rPr lang="el-GR" sz="13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Πλήθος τηλεφωνικών επαφών με διπλωματούχους </a:t>
                      </a:r>
                      <a:endParaRPr lang="el-GR" sz="1300" b="1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endParaRPr lang="el-GR" sz="1400" b="1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pPr algn="ctr"/>
                      <a:r>
                        <a:rPr lang="el-GR" sz="1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2.962 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209434"/>
                  </a:ext>
                </a:extLst>
              </a:tr>
            </a:tbl>
          </a:graphicData>
        </a:graphic>
      </p:graphicFrame>
      <p:graphicFrame>
        <p:nvGraphicFramePr>
          <p:cNvPr id="26" name="Πίνακας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027728"/>
              </p:ext>
            </p:extLst>
          </p:nvPr>
        </p:nvGraphicFramePr>
        <p:xfrm>
          <a:off x="3520158" y="4284296"/>
          <a:ext cx="8671842" cy="559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5921">
                  <a:extLst>
                    <a:ext uri="{9D8B030D-6E8A-4147-A177-3AD203B41FA5}">
                      <a16:colId xmlns:a16="http://schemas.microsoft.com/office/drawing/2014/main" val="3744016756"/>
                    </a:ext>
                  </a:extLst>
                </a:gridCol>
                <a:gridCol w="4335921">
                  <a:extLst>
                    <a:ext uri="{9D8B030D-6E8A-4147-A177-3AD203B41FA5}">
                      <a16:colId xmlns:a16="http://schemas.microsoft.com/office/drawing/2014/main" val="1459879013"/>
                    </a:ext>
                  </a:extLst>
                </a:gridCol>
              </a:tblGrid>
              <a:tr h="559180">
                <a:tc>
                  <a:txBody>
                    <a:bodyPr/>
                    <a:lstStyle/>
                    <a:p>
                      <a:endParaRPr lang="el-GR" sz="1400" b="1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pPr algn="ctr"/>
                      <a:r>
                        <a:rPr lang="el-GR" sz="1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Βαθμός απόκρισης</a:t>
                      </a:r>
                      <a:endParaRPr lang="el-GR" sz="1400" b="1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endParaRPr lang="el-GR" sz="1400" b="1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pPr algn="ctr"/>
                      <a:r>
                        <a:rPr lang="el-GR" sz="1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44,1% 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209434"/>
                  </a:ext>
                </a:extLst>
              </a:tr>
            </a:tbl>
          </a:graphicData>
        </a:graphic>
      </p:graphicFrame>
      <p:pic>
        <p:nvPicPr>
          <p:cNvPr id="13" name="Εικόνα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3" y="6230114"/>
            <a:ext cx="1271748" cy="61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96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pPr marL="101600">
                <a:lnSpc>
                  <a:spcPct val="100000"/>
                </a:lnSpc>
                <a:spcBef>
                  <a:spcPts val="15"/>
                </a:spcBef>
              </a:pPr>
              <a:t>6</a:t>
            </a:fld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3733800" y="533400"/>
            <a:ext cx="7942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4114800" y="304800"/>
            <a:ext cx="7726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l-GR" b="1" i="1" dirty="0"/>
          </a:p>
          <a:p>
            <a:endParaRPr lang="el-GR" b="1" i="1" dirty="0"/>
          </a:p>
          <a:p>
            <a:endParaRPr lang="el-GR" b="1" i="1" dirty="0"/>
          </a:p>
        </p:txBody>
      </p:sp>
      <p:sp>
        <p:nvSpPr>
          <p:cNvPr id="6" name="Ορθογώνιο 5"/>
          <p:cNvSpPr/>
          <p:nvPr/>
        </p:nvSpPr>
        <p:spPr>
          <a:xfrm>
            <a:off x="3758004" y="843118"/>
            <a:ext cx="765135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36638" lvl="1" indent="-844550">
              <a:buFontTx/>
              <a:buAutoNum type="arabicPeriod"/>
            </a:pPr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</a:rPr>
              <a:t>Εισαγωγή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36638" lvl="1" indent="-844550">
              <a:buFontTx/>
              <a:buAutoNum type="arabicPeriod"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36638" lvl="1" indent="-844550">
              <a:buFontTx/>
              <a:buAutoNum type="arabicPeriod"/>
            </a:pPr>
            <a:r>
              <a:rPr lang="el-GR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Δημογραφικά </a:t>
            </a:r>
            <a:r>
              <a:rPr lang="el-GR" sz="2400" b="1" dirty="0">
                <a:latin typeface="Cambria" panose="02040503050406030204" pitchFamily="18" charset="0"/>
                <a:ea typeface="Cambria" panose="02040503050406030204" pitchFamily="18" charset="0"/>
              </a:rPr>
              <a:t>χαρακτηριστικά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36638" lvl="1" indent="-844550">
              <a:buFontTx/>
              <a:buAutoNum type="arabicPeriod"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36638" lvl="1" indent="-844550">
              <a:buFontTx/>
              <a:buAutoNum type="arabicPeriod"/>
            </a:pPr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</a:rPr>
              <a:t>Εκπαίδευση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36638" lvl="1" indent="-844550">
              <a:buFontTx/>
              <a:buAutoNum type="arabicPeriod"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36638" lvl="1" indent="-844550">
              <a:buFontTx/>
              <a:buAutoNum type="arabicPeriod"/>
            </a:pPr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</a:rPr>
              <a:t>Πρώτη εργασία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36638" lvl="1" indent="-844550">
              <a:buFontTx/>
              <a:buAutoNum type="arabicPeriod"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36638" lvl="1" indent="-844550">
              <a:buFontTx/>
              <a:buAutoNum type="arabicPeriod"/>
            </a:pPr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</a:rPr>
              <a:t>Υφιστάμενη κατάσταση εργασίας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36638" lvl="1" indent="-844550">
              <a:buFontTx/>
              <a:buAutoNum type="arabicPeriod"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36638" lvl="1" indent="-844550">
              <a:buFontTx/>
              <a:buAutoNum type="arabicPeriod"/>
            </a:pPr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</a:rPr>
              <a:t>Μισθωτή απασχόληση και επιχειρηματικότητα 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36638" lvl="1" indent="-844550">
              <a:buFontTx/>
              <a:buAutoNum type="arabicPeriod"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36638" lvl="1" indent="-844550">
              <a:buFontTx/>
              <a:buAutoNum type="arabicPeriod"/>
            </a:pPr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</a:rPr>
              <a:t>Αντιλήψεις και στάσεις διπλωματούχων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Στρογγυλεμένο ορθογώνιο 10"/>
          <p:cNvSpPr/>
          <p:nvPr/>
        </p:nvSpPr>
        <p:spPr>
          <a:xfrm>
            <a:off x="4800600" y="1563846"/>
            <a:ext cx="5375664" cy="50560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sz="2400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l-GR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Δημογραφικά </a:t>
            </a:r>
            <a:r>
              <a:rPr lang="el-GR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χαρακτηριστικά</a:t>
            </a:r>
            <a:endParaRPr lang="en-US" sz="2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l-GR" sz="2400" dirty="0"/>
          </a:p>
        </p:txBody>
      </p:sp>
      <p:pic>
        <p:nvPicPr>
          <p:cNvPr id="12" name="Εικόνα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3" y="6230114"/>
            <a:ext cx="1271748" cy="61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2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pPr marL="101600">
                <a:lnSpc>
                  <a:spcPct val="100000"/>
                </a:lnSpc>
                <a:spcBef>
                  <a:spcPts val="15"/>
                </a:spcBef>
              </a:pPr>
              <a:t>7</a:t>
            </a:fld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3792353" y="-151552"/>
            <a:ext cx="7942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4114800" y="304800"/>
            <a:ext cx="7726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l-GR" b="1" i="1" dirty="0"/>
          </a:p>
          <a:p>
            <a:endParaRPr lang="el-GR" b="1" i="1" dirty="0"/>
          </a:p>
          <a:p>
            <a:endParaRPr lang="el-GR" b="1" i="1" dirty="0"/>
          </a:p>
        </p:txBody>
      </p:sp>
      <p:sp>
        <p:nvSpPr>
          <p:cNvPr id="6" name="Ορθογώνιο 5"/>
          <p:cNvSpPr/>
          <p:nvPr/>
        </p:nvSpPr>
        <p:spPr>
          <a:xfrm>
            <a:off x="3459553" y="217276"/>
            <a:ext cx="80834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2088" lvl="1"/>
            <a:r>
              <a:rPr lang="el-GR" sz="3200" b="1" spc="-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Δημογραφικά</a:t>
            </a:r>
            <a:r>
              <a:rPr lang="el-GR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sz="3200" b="1" spc="-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χαρακτηριστικά – </a:t>
            </a:r>
            <a:r>
              <a:rPr lang="el-GR" sz="3200" spc="-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Γενικά δημογραφικά</a:t>
            </a:r>
          </a:p>
          <a:p>
            <a:pPr marL="192088" lvl="1"/>
            <a:endParaRPr lang="el-G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92088" lvl="1"/>
            <a:endParaRPr lang="el-G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92088" lvl="1"/>
            <a:endParaRPr lang="el-G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92088" lvl="1"/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7010400" y="4572000"/>
            <a:ext cx="2720341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72,1% Αττική</a:t>
            </a:r>
          </a:p>
        </p:txBody>
      </p:sp>
      <p:sp>
        <p:nvSpPr>
          <p:cNvPr id="11" name="Ορθογώνιο 10"/>
          <p:cNvSpPr/>
          <p:nvPr/>
        </p:nvSpPr>
        <p:spPr>
          <a:xfrm>
            <a:off x="4724401" y="3123352"/>
            <a:ext cx="2980848" cy="915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Μέση ηλικία: 33,7 έτη</a:t>
            </a:r>
          </a:p>
        </p:txBody>
      </p:sp>
      <p:sp>
        <p:nvSpPr>
          <p:cNvPr id="13" name="Ορθογώνιο 12"/>
          <p:cNvSpPr/>
          <p:nvPr/>
        </p:nvSpPr>
        <p:spPr>
          <a:xfrm>
            <a:off x="3598757" y="1780970"/>
            <a:ext cx="3411643" cy="886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62,7% Άνδρες </a:t>
            </a:r>
          </a:p>
          <a:p>
            <a:pPr algn="ctr"/>
            <a:r>
              <a:rPr lang="el-GR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37,1% Γυναίκες </a:t>
            </a:r>
          </a:p>
          <a:p>
            <a:pPr algn="ctr"/>
            <a:r>
              <a:rPr lang="el-GR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0,15% Άλλο</a:t>
            </a:r>
          </a:p>
        </p:txBody>
      </p:sp>
      <p:sp>
        <p:nvSpPr>
          <p:cNvPr id="14" name="Ορθογώνιο 6"/>
          <p:cNvSpPr/>
          <p:nvPr/>
        </p:nvSpPr>
        <p:spPr>
          <a:xfrm>
            <a:off x="9067800" y="5562600"/>
            <a:ext cx="272034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Άγαμοι: 67,1%</a:t>
            </a:r>
          </a:p>
        </p:txBody>
      </p:sp>
      <p:graphicFrame>
        <p:nvGraphicFramePr>
          <p:cNvPr id="15" name="Γράφημα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4040799"/>
              </p:ext>
            </p:extLst>
          </p:nvPr>
        </p:nvGraphicFramePr>
        <p:xfrm>
          <a:off x="8382000" y="1009963"/>
          <a:ext cx="3294696" cy="2018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6" name="Εικόνα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3" y="6230114"/>
            <a:ext cx="1271748" cy="61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TextBox"/>
          <p:cNvSpPr txBox="1"/>
          <p:nvPr/>
        </p:nvSpPr>
        <p:spPr>
          <a:xfrm>
            <a:off x="228600" y="228600"/>
            <a:ext cx="1158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088" lvl="1" algn="just"/>
            <a:r>
              <a:rPr lang="el-GR" sz="3200" b="1" spc="-5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Δημογραφικά</a:t>
            </a:r>
            <a:r>
              <a:rPr lang="el-GR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sz="3200" b="1" spc="-5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χαρακτηριστικά</a:t>
            </a:r>
            <a:r>
              <a:rPr lang="el-GR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el-GR" sz="3200" spc="-5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Κινητικότητα για λόγους εργασίας</a:t>
            </a:r>
            <a:endParaRPr lang="el-GR" sz="3200" spc="-5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</p:txBody>
      </p:sp>
      <p:pic>
        <p:nvPicPr>
          <p:cNvPr id="9" name="Εικόνα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3" y="6230114"/>
            <a:ext cx="1271748" cy="618125"/>
          </a:xfrm>
          <a:prstGeom prst="rect">
            <a:avLst/>
          </a:prstGeom>
        </p:spPr>
      </p:pic>
      <p:graphicFrame>
        <p:nvGraphicFramePr>
          <p:cNvPr id="8" name="Γράφημα 6">
            <a:extLst>
              <a:ext uri="{FF2B5EF4-FFF2-40B4-BE49-F238E27FC236}">
                <a16:creationId xmlns:a16="http://schemas.microsoft.com/office/drawing/2014/main" id="{EA0E6BD1-6AAF-5C73-BEA1-7B169431BE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3373335"/>
              </p:ext>
            </p:extLst>
          </p:nvPr>
        </p:nvGraphicFramePr>
        <p:xfrm>
          <a:off x="76200" y="3962400"/>
          <a:ext cx="12115800" cy="2057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Ορθογώνιο 5"/>
          <p:cNvSpPr/>
          <p:nvPr/>
        </p:nvSpPr>
        <p:spPr>
          <a:xfrm>
            <a:off x="381000" y="1142999"/>
            <a:ext cx="1092934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2088" lvl="1" algn="just"/>
            <a:endParaRPr lang="el-G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34988" lvl="1" indent="-342900" algn="just">
              <a:buFont typeface="Arial" panose="020B0604020202020204" pitchFamily="34" charset="0"/>
              <a:buChar char="•"/>
            </a:pPr>
            <a:r>
              <a:rPr lang="el-GR" sz="2000" dirty="0">
                <a:latin typeface="Cambria" panose="02040503050406030204" pitchFamily="18" charset="0"/>
                <a:ea typeface="Cambria" panose="02040503050406030204" pitchFamily="18" charset="0"/>
              </a:rPr>
              <a:t>Το 84,9% που διέμεναν στην Αττική παραμένει σε αυτήν.</a:t>
            </a:r>
          </a:p>
          <a:p>
            <a:pPr marL="534988" lvl="1" indent="-342900" algn="just">
              <a:buFont typeface="Arial" panose="020B0604020202020204" pitchFamily="34" charset="0"/>
              <a:buChar char="•"/>
            </a:pPr>
            <a:r>
              <a:rPr lang="el-GR" sz="2000" dirty="0">
                <a:latin typeface="Cambria" panose="02040503050406030204" pitchFamily="18" charset="0"/>
                <a:ea typeface="Cambria" panose="02040503050406030204" pitchFamily="18" charset="0"/>
              </a:rPr>
              <a:t>Το 54,8% που διέμεναν σε κάποια </a:t>
            </a:r>
            <a:r>
              <a:rPr lang="el-GR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από τις υπόλοιπες μεγάλες πόλεις </a:t>
            </a:r>
            <a:r>
              <a:rPr lang="el-GR" sz="2000" dirty="0">
                <a:latin typeface="Cambria" panose="02040503050406030204" pitchFamily="18" charset="0"/>
                <a:ea typeface="Cambria" panose="02040503050406030204" pitchFamily="18" charset="0"/>
              </a:rPr>
              <a:t>παρέμεινε στην Αττική.</a:t>
            </a:r>
          </a:p>
          <a:p>
            <a:pPr marL="534988" lvl="1" indent="-342900" algn="just">
              <a:buFont typeface="Arial" panose="020B0604020202020204" pitchFamily="34" charset="0"/>
              <a:buChar char="•"/>
            </a:pPr>
            <a:r>
              <a:rPr lang="el-GR" sz="2000" dirty="0">
                <a:latin typeface="Cambria" panose="02040503050406030204" pitchFamily="18" charset="0"/>
                <a:ea typeface="Cambria" panose="02040503050406030204" pitchFamily="18" charset="0"/>
              </a:rPr>
              <a:t>Το 37,7% των διπλωματούχων </a:t>
            </a:r>
            <a:r>
              <a:rPr lang="el-GR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από την υπόλοιπη επαρχία παραμένει </a:t>
            </a:r>
            <a:r>
              <a:rPr lang="el-GR" sz="2000" dirty="0">
                <a:latin typeface="Cambria" panose="02040503050406030204" pitchFamily="18" charset="0"/>
                <a:ea typeface="Cambria" panose="02040503050406030204" pitchFamily="18" charset="0"/>
              </a:rPr>
              <a:t>στην Αττική</a:t>
            </a:r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534988" lvl="1" indent="-342900" algn="just">
              <a:buFont typeface="Arial" panose="020B0604020202020204" pitchFamily="34" charset="0"/>
              <a:buChar char="•"/>
            </a:pPr>
            <a:r>
              <a:rPr lang="el-GR" sz="2000" dirty="0">
                <a:latin typeface="Cambria" panose="02040503050406030204" pitchFamily="18" charset="0"/>
                <a:ea typeface="Cambria" panose="02040503050406030204" pitchFamily="18" charset="0"/>
              </a:rPr>
              <a:t>Παραμένουν αυτοί που γίνονται μισθωτοί και επιστρέφουν οι ελεύθεροι επαγγελματίες</a:t>
            </a:r>
            <a:r>
              <a:rPr lang="el-GR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534988" lvl="1" indent="-342900" algn="just"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Το 9,4% των διπλωματούχων διαμένει και εργάζεται στο εξωτερικό.</a:t>
            </a:r>
          </a:p>
          <a:p>
            <a:pPr marL="534988" lvl="1" indent="-342900" algn="just"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Οι Ηλεκτρολόγοι (30,1%) και οι Μηχανολόγοι (17,1%) μεταναστεύουν περισσότερο στο εξωτερικό για λόγους εργασίας.</a:t>
            </a:r>
            <a:endParaRPr lang="el-GR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92088" lvl="1"/>
            <a:endParaRPr lang="el-G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92088" lvl="1"/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2"/>
          <p:cNvSpPr txBox="1"/>
          <p:nvPr/>
        </p:nvSpPr>
        <p:spPr>
          <a:xfrm>
            <a:off x="3048000" y="6019800"/>
            <a:ext cx="533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b="1" i="1" dirty="0">
                <a:latin typeface="Cambria" panose="02040503050406030204" pitchFamily="18" charset="0"/>
                <a:ea typeface="Cambria" panose="02040503050406030204" pitchFamily="18" charset="0"/>
              </a:rPr>
              <a:t>Μόνιμη διαμονή στην Αττική των διπλωματούχων με καταγωγή από την επαρχία (%)</a:t>
            </a:r>
            <a:endParaRPr lang="el-GR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3" y="6230114"/>
            <a:ext cx="1271748" cy="618125"/>
          </a:xfrm>
          <a:prstGeom prst="rect">
            <a:avLst/>
          </a:prstGeom>
        </p:spPr>
      </p:pic>
      <p:sp>
        <p:nvSpPr>
          <p:cNvPr id="4" name="3 - TextBox"/>
          <p:cNvSpPr txBox="1"/>
          <p:nvPr/>
        </p:nvSpPr>
        <p:spPr>
          <a:xfrm>
            <a:off x="228600" y="228600"/>
            <a:ext cx="11430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/>
            <a:r>
              <a:rPr lang="el-GR" sz="3200" b="1" spc="-5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Δημογραφικά</a:t>
            </a:r>
            <a:r>
              <a:rPr lang="el-GR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sz="3200" b="1" spc="-5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χαρακτηριστικά</a:t>
            </a:r>
            <a:r>
              <a:rPr lang="el-GR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el-GR" sz="3200" spc="-5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Επίπεδο εκπαίδευσης γονέων και γονείς μηχανικοί</a:t>
            </a:r>
          </a:p>
          <a:p>
            <a:endParaRPr lang="el-GR" dirty="0"/>
          </a:p>
        </p:txBody>
      </p:sp>
      <p:graphicFrame>
        <p:nvGraphicFramePr>
          <p:cNvPr id="5" name="Γράφημα 6">
            <a:extLst>
              <a:ext uri="{FF2B5EF4-FFF2-40B4-BE49-F238E27FC236}">
                <a16:creationId xmlns:a16="http://schemas.microsoft.com/office/drawing/2014/main" id="{61028BBA-3A37-4C6B-973E-FF010D4963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9890500"/>
              </p:ext>
            </p:extLst>
          </p:nvPr>
        </p:nvGraphicFramePr>
        <p:xfrm>
          <a:off x="990600" y="3065384"/>
          <a:ext cx="9906000" cy="2535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6 - Ορθογώνιο"/>
          <p:cNvSpPr/>
          <p:nvPr/>
        </p:nvSpPr>
        <p:spPr>
          <a:xfrm>
            <a:off x="990600" y="5682365"/>
            <a:ext cx="38867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12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Διπλωματούχοι μηχανικοί µε γονείς μηχανικούς (%)</a:t>
            </a:r>
            <a:endParaRPr lang="el-GR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10 - Επεξήγηση με στρογγυλεμένο παραλληλόγραμμο"/>
          <p:cNvSpPr/>
          <p:nvPr/>
        </p:nvSpPr>
        <p:spPr>
          <a:xfrm>
            <a:off x="990600" y="1600200"/>
            <a:ext cx="2438400" cy="12192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Πατέρας απόφοιτος τριτοβάθμιας εκπαίδευσης 72,4%</a:t>
            </a:r>
            <a:endParaRPr lang="el-GR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Επάνω βέλος 11"/>
          <p:cNvSpPr/>
          <p:nvPr/>
        </p:nvSpPr>
        <p:spPr>
          <a:xfrm>
            <a:off x="3733800" y="1828800"/>
            <a:ext cx="228600" cy="84266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Επεξήγηση με στρογγυλεμένο παραλληλόγραμμο"/>
          <p:cNvSpPr/>
          <p:nvPr/>
        </p:nvSpPr>
        <p:spPr>
          <a:xfrm>
            <a:off x="7391400" y="1600200"/>
            <a:ext cx="2438400" cy="12192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Μητέρα απόφοιτος τριτοβάθμιας εκπαίδευσης 65,6%</a:t>
            </a:r>
            <a:endParaRPr lang="el-GR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Επάνω βέλος 11"/>
          <p:cNvSpPr/>
          <p:nvPr/>
        </p:nvSpPr>
        <p:spPr>
          <a:xfrm>
            <a:off x="10134600" y="1828800"/>
            <a:ext cx="228600" cy="84266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6463</TotalTime>
  <Words>3140</Words>
  <Application>Microsoft Office PowerPoint</Application>
  <PresentationFormat>Ευρεία οθόνη</PresentationFormat>
  <Paragraphs>913</Paragraphs>
  <Slides>42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42</vt:i4>
      </vt:variant>
    </vt:vector>
  </HeadingPairs>
  <TitlesOfParts>
    <vt:vector size="48" baseType="lpstr">
      <vt:lpstr>Arial</vt:lpstr>
      <vt:lpstr>Arial MT</vt:lpstr>
      <vt:lpstr>Calibri</vt:lpstr>
      <vt:lpstr>Cambria</vt:lpstr>
      <vt:lpstr>Times New Roman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5 σημεία για την απασχόληση και 4 για την εκπαίδευση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HEDNO’s ERM – Risk function  mandate &amp;  operating model</dc:title>
  <dc:creator>Teacher</dc:creator>
  <cp:lastModifiedBy>Manolis Manioudis</cp:lastModifiedBy>
  <cp:revision>516</cp:revision>
  <dcterms:created xsi:type="dcterms:W3CDTF">2022-10-10T15:18:38Z</dcterms:created>
  <dcterms:modified xsi:type="dcterms:W3CDTF">2023-10-31T14:44:10Z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2022-03-21T00:00:00Z</vt:filetime>
  </property>
  <property fmtid="{D5CDD505-2E9C-101B-9397-08002B2CF9AE}" pid="3" name="LastSaved">
    <vt:filetime>2022-10-10T00:00:00Z</vt:filetime>
  </property>
</Properties>
</file>